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2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97" r:id="rId3"/>
    <p:sldId id="298" r:id="rId4"/>
    <p:sldId id="272" r:id="rId5"/>
    <p:sldId id="261" r:id="rId6"/>
    <p:sldId id="263" r:id="rId7"/>
    <p:sldId id="262" r:id="rId8"/>
    <p:sldId id="265" r:id="rId9"/>
    <p:sldId id="285" r:id="rId10"/>
    <p:sldId id="268" r:id="rId11"/>
    <p:sldId id="269" r:id="rId12"/>
    <p:sldId id="271" r:id="rId13"/>
    <p:sldId id="273" r:id="rId14"/>
    <p:sldId id="274" r:id="rId15"/>
    <p:sldId id="276" r:id="rId16"/>
    <p:sldId id="280" r:id="rId17"/>
    <p:sldId id="278" r:id="rId18"/>
    <p:sldId id="279" r:id="rId19"/>
    <p:sldId id="275" r:id="rId20"/>
    <p:sldId id="277" r:id="rId21"/>
    <p:sldId id="282" r:id="rId22"/>
    <p:sldId id="301" r:id="rId23"/>
    <p:sldId id="283" r:id="rId24"/>
    <p:sldId id="284" r:id="rId25"/>
    <p:sldId id="286" r:id="rId26"/>
    <p:sldId id="289" r:id="rId27"/>
    <p:sldId id="299" r:id="rId28"/>
    <p:sldId id="288" r:id="rId29"/>
    <p:sldId id="293" r:id="rId30"/>
    <p:sldId id="290" r:id="rId31"/>
    <p:sldId id="291" r:id="rId32"/>
    <p:sldId id="294" r:id="rId33"/>
    <p:sldId id="295" r:id="rId34"/>
    <p:sldId id="29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49" autoAdjust="0"/>
  </p:normalViewPr>
  <p:slideViewPr>
    <p:cSldViewPr snapToGrid="0">
      <p:cViewPr>
        <p:scale>
          <a:sx n="80" d="100"/>
          <a:sy n="80" d="100"/>
        </p:scale>
        <p:origin x="-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9FF89-BC5B-4596-823E-D66A7AF3CB5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8BF77-3020-44FE-99C5-68843D29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6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8BF77-3020-44FE-99C5-68843D297E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8BF77-3020-44FE-99C5-68843D297E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8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AA05-E141-4967-8739-84CC44652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68F0C-81D7-40CF-BCB2-273CC84C5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ED0F5-A66C-4E39-BD64-43550E9D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FB80-0CBE-48CB-858E-9A2248735F3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0A61E-16F8-415B-B34E-874D9302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747E4-1536-4435-B843-A541591C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CD3-3A2E-4191-9426-08A825C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7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5289-7FF0-49FC-95BF-6EB098E1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375FF-0680-44E8-B59F-4946271FE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B049F-C3F5-4777-8261-2F171BE8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FB80-0CBE-48CB-858E-9A2248735F3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84D27-6368-4101-B543-739F84C3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4B75-7393-4532-A85E-705B519A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CD3-3A2E-4191-9426-08A825C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DB3FA5-43FA-4C3E-9C4A-635C8A2C9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A5A04-0584-4A58-A7B5-E7A9945B5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117C5-0534-4400-BF61-C6C6BB9E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FB80-0CBE-48CB-858E-9A2248735F3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62D2A-6EC9-40C2-A053-4D9AAEB4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70DB4-6260-4C82-83E4-EF2F8254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CD3-3A2E-4191-9426-08A825C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3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2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16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986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599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43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328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79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77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76D9-8539-426A-9DED-DE573FCA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3B879-CBB4-4469-A063-1B974CE04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B2C3A-F403-4E9F-89E7-8E7DC7822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FB80-0CBE-48CB-858E-9A2248735F3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8D576-19B8-42CF-9930-213FBEB2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CFC52-015B-4CFF-BBCF-96F63DF3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CD3-3A2E-4191-9426-08A825C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62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8CF550D-E5B8-4531-B1B3-B707547C646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324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883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550D-E5B8-4531-B1B3-B707547C646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01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89F6-6B1A-443D-BFD0-EDFD4FE4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E6C99-0E2E-4279-904C-35B92AA12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19C5D-CDC7-4FF6-A1E4-7ABB7F1D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FB80-0CBE-48CB-858E-9A2248735F3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81BF7-28A5-4FA6-81FF-FC86AB260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E4595-C310-4F71-984C-AFA561C0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CD3-3A2E-4191-9426-08A825C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4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8767-C772-48A1-8AEF-D98E8A50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90CD-7811-4325-B366-5AFCEDB2A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CC7E2-55DA-42B6-A1D8-E9979C021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EAA31-EFC9-48BD-8FCE-6724A00B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FB80-0CBE-48CB-858E-9A2248735F3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73CEE-A4DA-47E4-BE99-A6534E78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7E732-37BE-47C7-BAB0-D3B9DE71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CD3-3A2E-4191-9426-08A825C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9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3EE3-2E78-417A-8A9F-DBA66F1E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7FB11-E6EA-4FB5-BA77-CABB837F6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E5FB9-844B-412A-BB6F-3088C0932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B149E1-D8E4-4AD8-B1BE-FA00E5CDC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381BB-7AF9-40B2-A64B-4FF2243FF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1469FD-B13B-4228-8F18-4902BBC0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FB80-0CBE-48CB-858E-9A2248735F3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85154-797B-43C9-BE51-3BCB039A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EDEAB-20D1-4896-8562-CBBA86FB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CD3-3A2E-4191-9426-08A825C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9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D757-6A55-4A38-90FA-B6F40718C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1F6EE-C857-4C0B-AB85-AE865E90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FB80-0CBE-48CB-858E-9A2248735F3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B1621-01FA-493F-A42A-9525319D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8733E-6817-4802-90AD-1FA1E7D97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CD3-3A2E-4191-9426-08A825C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6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12501-6283-4422-AB1F-EC6F3D41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FB80-0CBE-48CB-858E-9A2248735F3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5917-44CF-4AE8-82A9-89B8A038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DD5BB-555A-470B-92F1-F3F3CFF0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CD3-3A2E-4191-9426-08A825C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7A38-F0AD-4EC1-9A22-297F3ADB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349DC-9E24-4EF6-8526-D899D7C1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B4859-7026-4014-ADC7-9A54BF07B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A37AC-878A-42DB-A1AE-D8B51F5C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FB80-0CBE-48CB-858E-9A2248735F3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B0A31-4601-4FD5-B5D4-22AA70E0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904CB-CA8C-4CE4-BB0D-B89133D9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CD3-3A2E-4191-9426-08A825C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AECB-4FE1-4A1A-A19A-5AE63103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D4A60-5F43-4555-8756-944275C18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D58A3-B663-4A3A-8285-10DAC9C4C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4529-44E5-4ECC-A93A-CBE7FCB5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FB80-0CBE-48CB-858E-9A2248735F3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B3FF7-D5A5-4971-9AAF-A13F55ED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25286-8548-4C66-9BD1-503B7CF2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DCD3-3A2E-4191-9426-08A825C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5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695A55-1BC6-4D5A-9A95-5BBBE21BE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6AEBD-F786-4788-9F6A-6BA980E74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E9DB-C4E7-47C6-BB01-D372C6DFA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FB80-0CBE-48CB-858E-9A2248735F3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C4306-3834-4694-89C9-BB156426E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58474-34CA-42F5-92CA-C9AC1328A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ADCD3-3A2E-4191-9426-08A825CCC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0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550D-E5B8-4531-B1B3-B707547C646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CEC924F-ED7C-46CF-A4E7-B138D8FAC9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12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hyperlink" Target="https://arxiv.org/abs/2112.03717" TargetMode="Externa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image" Target="../media/image31.png"/><Relationship Id="rId39" Type="http://schemas.openxmlformats.org/officeDocument/2006/relationships/image" Target="../media/image73.png"/><Relationship Id="rId21" Type="http://schemas.openxmlformats.org/officeDocument/2006/relationships/tags" Target="../tags/tag145.xml"/><Relationship Id="rId34" Type="http://schemas.openxmlformats.org/officeDocument/2006/relationships/image" Target="../media/image69.png"/><Relationship Id="rId42" Type="http://schemas.openxmlformats.org/officeDocument/2006/relationships/image" Target="../media/image76.png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9" Type="http://schemas.openxmlformats.org/officeDocument/2006/relationships/image" Target="../media/image67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image" Target="../media/image7.png"/><Relationship Id="rId32" Type="http://schemas.openxmlformats.org/officeDocument/2006/relationships/image" Target="../media/image55.png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45" Type="http://schemas.openxmlformats.org/officeDocument/2006/relationships/image" Target="../media/image79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3.png"/><Relationship Id="rId36" Type="http://schemas.openxmlformats.org/officeDocument/2006/relationships/image" Target="../media/image47.png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image" Target="../media/image68.png"/><Relationship Id="rId44" Type="http://schemas.openxmlformats.org/officeDocument/2006/relationships/image" Target="../media/image78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image" Target="../media/image57.png"/><Relationship Id="rId30" Type="http://schemas.openxmlformats.org/officeDocument/2006/relationships/image" Target="../media/image43.png"/><Relationship Id="rId35" Type="http://schemas.openxmlformats.org/officeDocument/2006/relationships/image" Target="../media/image70.png"/><Relationship Id="rId43" Type="http://schemas.openxmlformats.org/officeDocument/2006/relationships/image" Target="../media/image77.png"/><Relationship Id="rId8" Type="http://schemas.openxmlformats.org/officeDocument/2006/relationships/tags" Target="../tags/tag132.xml"/><Relationship Id="rId3" Type="http://schemas.openxmlformats.org/officeDocument/2006/relationships/tags" Target="../tags/tag127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image" Target="../media/image8.png"/><Relationship Id="rId33" Type="http://schemas.openxmlformats.org/officeDocument/2006/relationships/image" Target="../media/image22.png"/><Relationship Id="rId38" Type="http://schemas.openxmlformats.org/officeDocument/2006/relationships/image" Target="../media/image72.png"/><Relationship Id="rId20" Type="http://schemas.openxmlformats.org/officeDocument/2006/relationships/tags" Target="../tags/tag144.xml"/><Relationship Id="rId41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image" Target="../media/image8.png"/><Relationship Id="rId39" Type="http://schemas.openxmlformats.org/officeDocument/2006/relationships/image" Target="../media/image72.png"/><Relationship Id="rId21" Type="http://schemas.openxmlformats.org/officeDocument/2006/relationships/tags" Target="../tags/tag167.xml"/><Relationship Id="rId34" Type="http://schemas.openxmlformats.org/officeDocument/2006/relationships/image" Target="../media/image22.png"/><Relationship Id="rId42" Type="http://schemas.openxmlformats.org/officeDocument/2006/relationships/image" Target="../media/image81.png"/><Relationship Id="rId47" Type="http://schemas.openxmlformats.org/officeDocument/2006/relationships/image" Target="../media/image84.png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9" Type="http://schemas.openxmlformats.org/officeDocument/2006/relationships/image" Target="../media/image23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80.png"/><Relationship Id="rId37" Type="http://schemas.openxmlformats.org/officeDocument/2006/relationships/image" Target="../media/image47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image" Target="../media/image57.png"/><Relationship Id="rId36" Type="http://schemas.openxmlformats.org/officeDocument/2006/relationships/image" Target="../media/image70.png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31" Type="http://schemas.openxmlformats.org/officeDocument/2006/relationships/image" Target="../media/image43.png"/><Relationship Id="rId44" Type="http://schemas.openxmlformats.org/officeDocument/2006/relationships/image" Target="../media/image79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image" Target="../media/image31.png"/><Relationship Id="rId30" Type="http://schemas.openxmlformats.org/officeDocument/2006/relationships/image" Target="../media/image67.png"/><Relationship Id="rId35" Type="http://schemas.openxmlformats.org/officeDocument/2006/relationships/image" Target="../media/image69.png"/><Relationship Id="rId43" Type="http://schemas.openxmlformats.org/officeDocument/2006/relationships/image" Target="../media/image82.png"/><Relationship Id="rId8" Type="http://schemas.openxmlformats.org/officeDocument/2006/relationships/tags" Target="../tags/tag154.xml"/><Relationship Id="rId3" Type="http://schemas.openxmlformats.org/officeDocument/2006/relationships/tags" Target="../tags/tag149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image" Target="../media/image7.png"/><Relationship Id="rId33" Type="http://schemas.openxmlformats.org/officeDocument/2006/relationships/image" Target="../media/image55.png"/><Relationship Id="rId38" Type="http://schemas.openxmlformats.org/officeDocument/2006/relationships/image" Target="../media/image71.png"/><Relationship Id="rId46" Type="http://schemas.openxmlformats.org/officeDocument/2006/relationships/image" Target="../media/image83.png"/><Relationship Id="rId20" Type="http://schemas.openxmlformats.org/officeDocument/2006/relationships/tags" Target="../tags/tag166.xml"/><Relationship Id="rId41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image" Target="../media/image7.png"/><Relationship Id="rId26" Type="http://schemas.openxmlformats.org/officeDocument/2006/relationships/image" Target="../media/image88.png"/><Relationship Id="rId3" Type="http://schemas.openxmlformats.org/officeDocument/2006/relationships/tags" Target="../tags/tag172.xml"/><Relationship Id="rId21" Type="http://schemas.openxmlformats.org/officeDocument/2006/relationships/image" Target="../media/image8.png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image" Target="../media/image85.png"/><Relationship Id="rId25" Type="http://schemas.openxmlformats.org/officeDocument/2006/relationships/image" Target="../media/image23.png"/><Relationship Id="rId2" Type="http://schemas.openxmlformats.org/officeDocument/2006/relationships/tags" Target="../tags/tag17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2.png"/><Relationship Id="rId29" Type="http://schemas.openxmlformats.org/officeDocument/2006/relationships/image" Target="../media/image91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image" Target="../media/image87.png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image" Target="../media/image86.png"/><Relationship Id="rId28" Type="http://schemas.openxmlformats.org/officeDocument/2006/relationships/image" Target="../media/image90.png"/><Relationship Id="rId10" Type="http://schemas.openxmlformats.org/officeDocument/2006/relationships/tags" Target="../tags/tag179.xml"/><Relationship Id="rId19" Type="http://schemas.openxmlformats.org/officeDocument/2006/relationships/image" Target="../media/image31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image" Target="../media/image57.png"/><Relationship Id="rId27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9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3.png"/><Relationship Id="rId3" Type="http://schemas.openxmlformats.org/officeDocument/2006/relationships/tags" Target="../tags/tag187.xml"/><Relationship Id="rId21" Type="http://schemas.openxmlformats.org/officeDocument/2006/relationships/image" Target="../media/image22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image" Target="../media/image31.png"/><Relationship Id="rId29" Type="http://schemas.openxmlformats.org/officeDocument/2006/relationships/image" Target="../media/image96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23.png"/><Relationship Id="rId32" Type="http://schemas.openxmlformats.org/officeDocument/2006/relationships/image" Target="../media/image99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image" Target="../media/image57.png"/><Relationship Id="rId28" Type="http://schemas.openxmlformats.org/officeDocument/2006/relationships/image" Target="../media/image95.png"/><Relationship Id="rId10" Type="http://schemas.openxmlformats.org/officeDocument/2006/relationships/tags" Target="../tags/tag194.xml"/><Relationship Id="rId19" Type="http://schemas.openxmlformats.org/officeDocument/2006/relationships/image" Target="../media/image7.png"/><Relationship Id="rId31" Type="http://schemas.openxmlformats.org/officeDocument/2006/relationships/image" Target="../media/image98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image" Target="../media/image8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8" Type="http://schemas.openxmlformats.org/officeDocument/2006/relationships/tags" Target="../tags/tag19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image" Target="../media/image101.png"/><Relationship Id="rId26" Type="http://schemas.openxmlformats.org/officeDocument/2006/relationships/image" Target="../media/image93.png"/><Relationship Id="rId3" Type="http://schemas.openxmlformats.org/officeDocument/2006/relationships/tags" Target="../tags/tag204.xml"/><Relationship Id="rId21" Type="http://schemas.openxmlformats.org/officeDocument/2006/relationships/image" Target="../media/image31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3.png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image" Target="../media/image7.png"/><Relationship Id="rId29" Type="http://schemas.openxmlformats.org/officeDocument/2006/relationships/image" Target="../media/image103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image" Target="../media/image57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image" Target="../media/image8.png"/><Relationship Id="rId28" Type="http://schemas.openxmlformats.org/officeDocument/2006/relationships/image" Target="../media/image95.png"/><Relationship Id="rId10" Type="http://schemas.openxmlformats.org/officeDocument/2006/relationships/tags" Target="../tags/tag211.xml"/><Relationship Id="rId19" Type="http://schemas.openxmlformats.org/officeDocument/2006/relationships/image" Target="../media/image102.png"/><Relationship Id="rId31" Type="http://schemas.openxmlformats.org/officeDocument/2006/relationships/image" Target="../media/image105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image" Target="../media/image22.png"/><Relationship Id="rId27" Type="http://schemas.openxmlformats.org/officeDocument/2006/relationships/image" Target="../media/image94.png"/><Relationship Id="rId30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26" Type="http://schemas.openxmlformats.org/officeDocument/2006/relationships/tags" Target="../tags/tag243.xml"/><Relationship Id="rId39" Type="http://schemas.openxmlformats.org/officeDocument/2006/relationships/image" Target="../media/image112.png"/><Relationship Id="rId21" Type="http://schemas.openxmlformats.org/officeDocument/2006/relationships/tags" Target="../tags/tag238.xml"/><Relationship Id="rId34" Type="http://schemas.openxmlformats.org/officeDocument/2006/relationships/image" Target="../media/image107.png"/><Relationship Id="rId42" Type="http://schemas.openxmlformats.org/officeDocument/2006/relationships/image" Target="../media/image8.png"/><Relationship Id="rId47" Type="http://schemas.openxmlformats.org/officeDocument/2006/relationships/image" Target="../media/image94.png"/><Relationship Id="rId7" Type="http://schemas.openxmlformats.org/officeDocument/2006/relationships/tags" Target="../tags/tag224.xml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9" Type="http://schemas.openxmlformats.org/officeDocument/2006/relationships/tags" Target="../tags/tag246.xml"/><Relationship Id="rId11" Type="http://schemas.openxmlformats.org/officeDocument/2006/relationships/tags" Target="../tags/tag228.xml"/><Relationship Id="rId24" Type="http://schemas.openxmlformats.org/officeDocument/2006/relationships/tags" Target="../tags/tag241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10.png"/><Relationship Id="rId40" Type="http://schemas.openxmlformats.org/officeDocument/2006/relationships/image" Target="../media/image113.png"/><Relationship Id="rId45" Type="http://schemas.openxmlformats.org/officeDocument/2006/relationships/image" Target="../media/image92.png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tags" Target="../tags/tag240.xml"/><Relationship Id="rId28" Type="http://schemas.openxmlformats.org/officeDocument/2006/relationships/tags" Target="../tags/tag245.xml"/><Relationship Id="rId36" Type="http://schemas.openxmlformats.org/officeDocument/2006/relationships/image" Target="../media/image109.png"/><Relationship Id="rId49" Type="http://schemas.openxmlformats.org/officeDocument/2006/relationships/image" Target="../media/image102.png"/><Relationship Id="rId10" Type="http://schemas.openxmlformats.org/officeDocument/2006/relationships/tags" Target="../tags/tag227.xml"/><Relationship Id="rId19" Type="http://schemas.openxmlformats.org/officeDocument/2006/relationships/tags" Target="../tags/tag236.xml"/><Relationship Id="rId31" Type="http://schemas.openxmlformats.org/officeDocument/2006/relationships/tags" Target="../tags/tag248.xml"/><Relationship Id="rId44" Type="http://schemas.openxmlformats.org/officeDocument/2006/relationships/image" Target="../media/image23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tags" Target="../tags/tag239.xml"/><Relationship Id="rId27" Type="http://schemas.openxmlformats.org/officeDocument/2006/relationships/tags" Target="../tags/tag244.xml"/><Relationship Id="rId30" Type="http://schemas.openxmlformats.org/officeDocument/2006/relationships/tags" Target="../tags/tag247.xml"/><Relationship Id="rId35" Type="http://schemas.openxmlformats.org/officeDocument/2006/relationships/image" Target="../media/image108.png"/><Relationship Id="rId43" Type="http://schemas.openxmlformats.org/officeDocument/2006/relationships/image" Target="../media/image57.png"/><Relationship Id="rId48" Type="http://schemas.openxmlformats.org/officeDocument/2006/relationships/image" Target="../media/image95.png"/><Relationship Id="rId8" Type="http://schemas.openxmlformats.org/officeDocument/2006/relationships/tags" Target="../tags/tag225.xml"/><Relationship Id="rId3" Type="http://schemas.openxmlformats.org/officeDocument/2006/relationships/tags" Target="../tags/tag220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tags" Target="../tags/tag242.xml"/><Relationship Id="rId33" Type="http://schemas.openxmlformats.org/officeDocument/2006/relationships/image" Target="../media/image106.png"/><Relationship Id="rId38" Type="http://schemas.openxmlformats.org/officeDocument/2006/relationships/image" Target="../media/image111.png"/><Relationship Id="rId46" Type="http://schemas.openxmlformats.org/officeDocument/2006/relationships/image" Target="../media/image93.png"/><Relationship Id="rId20" Type="http://schemas.openxmlformats.org/officeDocument/2006/relationships/tags" Target="../tags/tag237.xml"/><Relationship Id="rId41" Type="http://schemas.openxmlformats.org/officeDocument/2006/relationships/image" Target="../media/image22.png"/><Relationship Id="rId1" Type="http://schemas.openxmlformats.org/officeDocument/2006/relationships/tags" Target="../tags/tag218.xml"/><Relationship Id="rId6" Type="http://schemas.openxmlformats.org/officeDocument/2006/relationships/tags" Target="../tags/tag22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26" Type="http://schemas.openxmlformats.org/officeDocument/2006/relationships/tags" Target="../tags/tag274.xml"/><Relationship Id="rId39" Type="http://schemas.openxmlformats.org/officeDocument/2006/relationships/image" Target="../media/image120.png"/><Relationship Id="rId21" Type="http://schemas.openxmlformats.org/officeDocument/2006/relationships/tags" Target="../tags/tag269.xml"/><Relationship Id="rId34" Type="http://schemas.openxmlformats.org/officeDocument/2006/relationships/image" Target="../media/image116.png"/><Relationship Id="rId42" Type="http://schemas.openxmlformats.org/officeDocument/2006/relationships/image" Target="../media/image123.png"/><Relationship Id="rId47" Type="http://schemas.openxmlformats.org/officeDocument/2006/relationships/image" Target="../media/image128.png"/><Relationship Id="rId50" Type="http://schemas.openxmlformats.org/officeDocument/2006/relationships/image" Target="../media/image132.png"/><Relationship Id="rId7" Type="http://schemas.openxmlformats.org/officeDocument/2006/relationships/tags" Target="../tags/tag255.xml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9" Type="http://schemas.openxmlformats.org/officeDocument/2006/relationships/slideLayout" Target="../slideLayouts/slideLayout2.xml"/><Relationship Id="rId11" Type="http://schemas.openxmlformats.org/officeDocument/2006/relationships/tags" Target="../tags/tag259.xml"/><Relationship Id="rId24" Type="http://schemas.openxmlformats.org/officeDocument/2006/relationships/tags" Target="../tags/tag272.xml"/><Relationship Id="rId32" Type="http://schemas.openxmlformats.org/officeDocument/2006/relationships/image" Target="../media/image22.png"/><Relationship Id="rId37" Type="http://schemas.openxmlformats.org/officeDocument/2006/relationships/image" Target="../media/image119.png"/><Relationship Id="rId40" Type="http://schemas.openxmlformats.org/officeDocument/2006/relationships/image" Target="../media/image121.png"/><Relationship Id="rId45" Type="http://schemas.openxmlformats.org/officeDocument/2006/relationships/image" Target="../media/image126.png"/><Relationship Id="rId53" Type="http://schemas.openxmlformats.org/officeDocument/2006/relationships/image" Target="../media/image131.png"/><Relationship Id="rId5" Type="http://schemas.openxmlformats.org/officeDocument/2006/relationships/tags" Target="../tags/tag253.xml"/><Relationship Id="rId10" Type="http://schemas.openxmlformats.org/officeDocument/2006/relationships/tags" Target="../tags/tag258.xml"/><Relationship Id="rId19" Type="http://schemas.openxmlformats.org/officeDocument/2006/relationships/tags" Target="../tags/tag267.xml"/><Relationship Id="rId31" Type="http://schemas.openxmlformats.org/officeDocument/2006/relationships/image" Target="../media/image115.png"/><Relationship Id="rId44" Type="http://schemas.openxmlformats.org/officeDocument/2006/relationships/image" Target="../media/image125.png"/><Relationship Id="rId52" Type="http://schemas.openxmlformats.org/officeDocument/2006/relationships/image" Target="../media/image134.png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Relationship Id="rId22" Type="http://schemas.openxmlformats.org/officeDocument/2006/relationships/tags" Target="../tags/tag270.xml"/><Relationship Id="rId27" Type="http://schemas.openxmlformats.org/officeDocument/2006/relationships/tags" Target="../tags/tag275.xml"/><Relationship Id="rId30" Type="http://schemas.openxmlformats.org/officeDocument/2006/relationships/image" Target="../media/image114.png"/><Relationship Id="rId35" Type="http://schemas.openxmlformats.org/officeDocument/2006/relationships/image" Target="../media/image117.png"/><Relationship Id="rId43" Type="http://schemas.openxmlformats.org/officeDocument/2006/relationships/image" Target="../media/image124.png"/><Relationship Id="rId48" Type="http://schemas.openxmlformats.org/officeDocument/2006/relationships/image" Target="../media/image129.png"/><Relationship Id="rId8" Type="http://schemas.openxmlformats.org/officeDocument/2006/relationships/tags" Target="../tags/tag256.xml"/><Relationship Id="rId51" Type="http://schemas.openxmlformats.org/officeDocument/2006/relationships/image" Target="../media/image133.png"/><Relationship Id="rId3" Type="http://schemas.openxmlformats.org/officeDocument/2006/relationships/tags" Target="../tags/tag251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tags" Target="../tags/tag273.xml"/><Relationship Id="rId33" Type="http://schemas.openxmlformats.org/officeDocument/2006/relationships/image" Target="../media/image23.png"/><Relationship Id="rId38" Type="http://schemas.openxmlformats.org/officeDocument/2006/relationships/image" Target="../media/image95.png"/><Relationship Id="rId46" Type="http://schemas.openxmlformats.org/officeDocument/2006/relationships/image" Target="../media/image127.png"/><Relationship Id="rId20" Type="http://schemas.openxmlformats.org/officeDocument/2006/relationships/tags" Target="../tags/tag268.xml"/><Relationship Id="rId41" Type="http://schemas.openxmlformats.org/officeDocument/2006/relationships/image" Target="../media/image122.png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5" Type="http://schemas.openxmlformats.org/officeDocument/2006/relationships/tags" Target="../tags/tag263.xml"/><Relationship Id="rId23" Type="http://schemas.openxmlformats.org/officeDocument/2006/relationships/tags" Target="../tags/tag271.xml"/><Relationship Id="rId28" Type="http://schemas.openxmlformats.org/officeDocument/2006/relationships/tags" Target="../tags/tag276.xml"/><Relationship Id="rId36" Type="http://schemas.openxmlformats.org/officeDocument/2006/relationships/image" Target="../media/image118.png"/><Relationship Id="rId49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tags" Target="../tags/tag302.xml"/><Relationship Id="rId39" Type="http://schemas.openxmlformats.org/officeDocument/2006/relationships/image" Target="../media/image139.png"/><Relationship Id="rId21" Type="http://schemas.openxmlformats.org/officeDocument/2006/relationships/tags" Target="../tags/tag297.xml"/><Relationship Id="rId34" Type="http://schemas.openxmlformats.org/officeDocument/2006/relationships/image" Target="../media/image137.png"/><Relationship Id="rId42" Type="http://schemas.openxmlformats.org/officeDocument/2006/relationships/image" Target="../media/image57.png"/><Relationship Id="rId47" Type="http://schemas.openxmlformats.org/officeDocument/2006/relationships/image" Target="../media/image142.png"/><Relationship Id="rId7" Type="http://schemas.openxmlformats.org/officeDocument/2006/relationships/tags" Target="../tags/tag283.xml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9" Type="http://schemas.openxmlformats.org/officeDocument/2006/relationships/image" Target="../media/image7.pn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tags" Target="../tags/tag300.xml"/><Relationship Id="rId32" Type="http://schemas.openxmlformats.org/officeDocument/2006/relationships/image" Target="../media/image67.png"/><Relationship Id="rId37" Type="http://schemas.openxmlformats.org/officeDocument/2006/relationships/image" Target="../media/image47.png"/><Relationship Id="rId40" Type="http://schemas.openxmlformats.org/officeDocument/2006/relationships/image" Target="../media/image31.png"/><Relationship Id="rId45" Type="http://schemas.openxmlformats.org/officeDocument/2006/relationships/image" Target="../media/image140.png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tags" Target="../tags/tag299.xml"/><Relationship Id="rId28" Type="http://schemas.openxmlformats.org/officeDocument/2006/relationships/image" Target="../media/image40.png"/><Relationship Id="rId36" Type="http://schemas.openxmlformats.org/officeDocument/2006/relationships/image" Target="../media/image70.png"/><Relationship Id="rId10" Type="http://schemas.openxmlformats.org/officeDocument/2006/relationships/tags" Target="../tags/tag286.xml"/><Relationship Id="rId19" Type="http://schemas.openxmlformats.org/officeDocument/2006/relationships/tags" Target="../tags/tag295.xml"/><Relationship Id="rId31" Type="http://schemas.openxmlformats.org/officeDocument/2006/relationships/image" Target="../media/image136.png"/><Relationship Id="rId44" Type="http://schemas.openxmlformats.org/officeDocument/2006/relationships/image" Target="../media/image41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tags" Target="../tags/tag29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35.png"/><Relationship Id="rId35" Type="http://schemas.openxmlformats.org/officeDocument/2006/relationships/image" Target="../media/image23.png"/><Relationship Id="rId43" Type="http://schemas.openxmlformats.org/officeDocument/2006/relationships/image" Target="../media/image22.png"/><Relationship Id="rId8" Type="http://schemas.openxmlformats.org/officeDocument/2006/relationships/tags" Target="../tags/tag284.xml"/><Relationship Id="rId3" Type="http://schemas.openxmlformats.org/officeDocument/2006/relationships/tags" Target="../tags/tag279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tags" Target="../tags/tag301.xml"/><Relationship Id="rId33" Type="http://schemas.openxmlformats.org/officeDocument/2006/relationships/image" Target="../media/image43.png"/><Relationship Id="rId38" Type="http://schemas.openxmlformats.org/officeDocument/2006/relationships/image" Target="../media/image138.png"/><Relationship Id="rId46" Type="http://schemas.openxmlformats.org/officeDocument/2006/relationships/image" Target="../media/image141.png"/><Relationship Id="rId20" Type="http://schemas.openxmlformats.org/officeDocument/2006/relationships/tags" Target="../tags/tag296.xml"/><Relationship Id="rId4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tags" Target="../tags/tag328.xml"/><Relationship Id="rId39" Type="http://schemas.openxmlformats.org/officeDocument/2006/relationships/image" Target="../media/image143.png"/><Relationship Id="rId21" Type="http://schemas.openxmlformats.org/officeDocument/2006/relationships/tags" Target="../tags/tag323.xml"/><Relationship Id="rId34" Type="http://schemas.openxmlformats.org/officeDocument/2006/relationships/tags" Target="../tags/tag336.xml"/><Relationship Id="rId42" Type="http://schemas.openxmlformats.org/officeDocument/2006/relationships/image" Target="../media/image40.png"/><Relationship Id="rId47" Type="http://schemas.openxmlformats.org/officeDocument/2006/relationships/image" Target="../media/image43.png"/><Relationship Id="rId50" Type="http://schemas.openxmlformats.org/officeDocument/2006/relationships/image" Target="../media/image70.png"/><Relationship Id="rId55" Type="http://schemas.openxmlformats.org/officeDocument/2006/relationships/image" Target="../media/image8.png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9" Type="http://schemas.openxmlformats.org/officeDocument/2006/relationships/tags" Target="../tags/tag331.xml"/><Relationship Id="rId11" Type="http://schemas.openxmlformats.org/officeDocument/2006/relationships/tags" Target="../tags/tag313.xml"/><Relationship Id="rId24" Type="http://schemas.openxmlformats.org/officeDocument/2006/relationships/tags" Target="../tags/tag326.xml"/><Relationship Id="rId32" Type="http://schemas.openxmlformats.org/officeDocument/2006/relationships/tags" Target="../tags/tag334.xml"/><Relationship Id="rId37" Type="http://schemas.openxmlformats.org/officeDocument/2006/relationships/tags" Target="../tags/tag339.xml"/><Relationship Id="rId40" Type="http://schemas.openxmlformats.org/officeDocument/2006/relationships/image" Target="../media/image144.png"/><Relationship Id="rId45" Type="http://schemas.openxmlformats.org/officeDocument/2006/relationships/image" Target="../media/image136.png"/><Relationship Id="rId53" Type="http://schemas.openxmlformats.org/officeDocument/2006/relationships/image" Target="../media/image139.png"/><Relationship Id="rId58" Type="http://schemas.openxmlformats.org/officeDocument/2006/relationships/image" Target="../media/image41.png"/><Relationship Id="rId5" Type="http://schemas.openxmlformats.org/officeDocument/2006/relationships/tags" Target="../tags/tag307.xml"/><Relationship Id="rId61" Type="http://schemas.openxmlformats.org/officeDocument/2006/relationships/image" Target="../media/image147.png"/><Relationship Id="rId19" Type="http://schemas.openxmlformats.org/officeDocument/2006/relationships/tags" Target="../tags/tag321.xml"/><Relationship Id="rId14" Type="http://schemas.openxmlformats.org/officeDocument/2006/relationships/tags" Target="../tags/tag316.xml"/><Relationship Id="rId22" Type="http://schemas.openxmlformats.org/officeDocument/2006/relationships/tags" Target="../tags/tag324.xml"/><Relationship Id="rId27" Type="http://schemas.openxmlformats.org/officeDocument/2006/relationships/tags" Target="../tags/tag329.xml"/><Relationship Id="rId30" Type="http://schemas.openxmlformats.org/officeDocument/2006/relationships/tags" Target="../tags/tag332.xml"/><Relationship Id="rId35" Type="http://schemas.openxmlformats.org/officeDocument/2006/relationships/tags" Target="../tags/tag337.xml"/><Relationship Id="rId43" Type="http://schemas.openxmlformats.org/officeDocument/2006/relationships/image" Target="../media/image7.png"/><Relationship Id="rId48" Type="http://schemas.openxmlformats.org/officeDocument/2006/relationships/image" Target="../media/image137.png"/><Relationship Id="rId56" Type="http://schemas.openxmlformats.org/officeDocument/2006/relationships/image" Target="../media/image57.png"/><Relationship Id="rId8" Type="http://schemas.openxmlformats.org/officeDocument/2006/relationships/tags" Target="../tags/tag310.xml"/><Relationship Id="rId51" Type="http://schemas.openxmlformats.org/officeDocument/2006/relationships/image" Target="../media/image47.png"/><Relationship Id="rId3" Type="http://schemas.openxmlformats.org/officeDocument/2006/relationships/tags" Target="../tags/tag305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tags" Target="../tags/tag327.xml"/><Relationship Id="rId33" Type="http://schemas.openxmlformats.org/officeDocument/2006/relationships/tags" Target="../tags/tag335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67.png"/><Relationship Id="rId59" Type="http://schemas.openxmlformats.org/officeDocument/2006/relationships/image" Target="../media/image140.png"/><Relationship Id="rId20" Type="http://schemas.openxmlformats.org/officeDocument/2006/relationships/tags" Target="../tags/tag322.xml"/><Relationship Id="rId41" Type="http://schemas.openxmlformats.org/officeDocument/2006/relationships/image" Target="../media/image145.png"/><Relationship Id="rId54" Type="http://schemas.openxmlformats.org/officeDocument/2006/relationships/image" Target="../media/image31.pn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5" Type="http://schemas.openxmlformats.org/officeDocument/2006/relationships/tags" Target="../tags/tag317.xml"/><Relationship Id="rId23" Type="http://schemas.openxmlformats.org/officeDocument/2006/relationships/tags" Target="../tags/tag325.xml"/><Relationship Id="rId28" Type="http://schemas.openxmlformats.org/officeDocument/2006/relationships/tags" Target="../tags/tag330.xml"/><Relationship Id="rId36" Type="http://schemas.openxmlformats.org/officeDocument/2006/relationships/tags" Target="../tags/tag338.xml"/><Relationship Id="rId49" Type="http://schemas.openxmlformats.org/officeDocument/2006/relationships/image" Target="../media/image23.png"/><Relationship Id="rId57" Type="http://schemas.openxmlformats.org/officeDocument/2006/relationships/image" Target="../media/image22.png"/><Relationship Id="rId10" Type="http://schemas.openxmlformats.org/officeDocument/2006/relationships/tags" Target="../tags/tag312.xml"/><Relationship Id="rId31" Type="http://schemas.openxmlformats.org/officeDocument/2006/relationships/tags" Target="../tags/tag333.xml"/><Relationship Id="rId44" Type="http://schemas.openxmlformats.org/officeDocument/2006/relationships/image" Target="../media/image135.png"/><Relationship Id="rId52" Type="http://schemas.openxmlformats.org/officeDocument/2006/relationships/image" Target="../media/image138.png"/><Relationship Id="rId60" Type="http://schemas.openxmlformats.org/officeDocument/2006/relationships/image" Target="../media/image146.png"/><Relationship Id="rId4" Type="http://schemas.openxmlformats.org/officeDocument/2006/relationships/tags" Target="../tags/tag306.xml"/><Relationship Id="rId9" Type="http://schemas.openxmlformats.org/officeDocument/2006/relationships/tags" Target="../tags/tag3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image" Target="../media/image152.png"/><Relationship Id="rId3" Type="http://schemas.openxmlformats.org/officeDocument/2006/relationships/tags" Target="../tags/tag342.xml"/><Relationship Id="rId21" Type="http://schemas.openxmlformats.org/officeDocument/2006/relationships/image" Target="../media/image148.png"/><Relationship Id="rId34" Type="http://schemas.openxmlformats.org/officeDocument/2006/relationships/image" Target="../media/image124.png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image" Target="../media/image151.png"/><Relationship Id="rId33" Type="http://schemas.openxmlformats.org/officeDocument/2006/relationships/image" Target="../media/image123.png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notesSlide" Target="../notesSlides/notesSlide1.xml"/><Relationship Id="rId29" Type="http://schemas.openxmlformats.org/officeDocument/2006/relationships/image" Target="../media/image43.png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image" Target="../media/image150.png"/><Relationship Id="rId32" Type="http://schemas.openxmlformats.org/officeDocument/2006/relationships/image" Target="../media/image121.png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image" Target="../media/image145.png"/><Relationship Id="rId28" Type="http://schemas.openxmlformats.org/officeDocument/2006/relationships/image" Target="../media/image47.png"/><Relationship Id="rId36" Type="http://schemas.openxmlformats.org/officeDocument/2006/relationships/image" Target="../media/image154.png"/><Relationship Id="rId10" Type="http://schemas.openxmlformats.org/officeDocument/2006/relationships/tags" Target="../tags/tag34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image" Target="../media/image149.png"/><Relationship Id="rId27" Type="http://schemas.openxmlformats.org/officeDocument/2006/relationships/image" Target="../media/image153.png"/><Relationship Id="rId30" Type="http://schemas.openxmlformats.org/officeDocument/2006/relationships/image" Target="../media/image102.png"/><Relationship Id="rId35" Type="http://schemas.openxmlformats.org/officeDocument/2006/relationships/image" Target="../media/image122.png"/><Relationship Id="rId8" Type="http://schemas.openxmlformats.org/officeDocument/2006/relationships/tags" Target="../tags/tag34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21.png"/><Relationship Id="rId21" Type="http://schemas.openxmlformats.org/officeDocument/2006/relationships/tags" Target="../tags/tag378.xml"/><Relationship Id="rId34" Type="http://schemas.openxmlformats.org/officeDocument/2006/relationships/image" Target="../media/image153.png"/><Relationship Id="rId42" Type="http://schemas.openxmlformats.org/officeDocument/2006/relationships/image" Target="../media/image122.png"/><Relationship Id="rId47" Type="http://schemas.openxmlformats.org/officeDocument/2006/relationships/image" Target="../media/image158.png"/><Relationship Id="rId7" Type="http://schemas.openxmlformats.org/officeDocument/2006/relationships/tags" Target="../tags/tag364.xml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9" Type="http://schemas.openxmlformats.org/officeDocument/2006/relationships/image" Target="../media/image149.png"/><Relationship Id="rId11" Type="http://schemas.openxmlformats.org/officeDocument/2006/relationships/tags" Target="../tags/tag368.xml"/><Relationship Id="rId24" Type="http://schemas.openxmlformats.org/officeDocument/2006/relationships/tags" Target="../tags/tag381.xml"/><Relationship Id="rId32" Type="http://schemas.openxmlformats.org/officeDocument/2006/relationships/image" Target="../media/image151.png"/><Relationship Id="rId37" Type="http://schemas.openxmlformats.org/officeDocument/2006/relationships/image" Target="../media/image102.png"/><Relationship Id="rId40" Type="http://schemas.openxmlformats.org/officeDocument/2006/relationships/image" Target="../media/image123.png"/><Relationship Id="rId45" Type="http://schemas.openxmlformats.org/officeDocument/2006/relationships/image" Target="../media/image156.png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tags" Target="../tags/tag380.xml"/><Relationship Id="rId28" Type="http://schemas.openxmlformats.org/officeDocument/2006/relationships/image" Target="../media/image148.png"/><Relationship Id="rId36" Type="http://schemas.openxmlformats.org/officeDocument/2006/relationships/image" Target="../media/image43.png"/><Relationship Id="rId49" Type="http://schemas.openxmlformats.org/officeDocument/2006/relationships/image" Target="../media/image160.png"/><Relationship Id="rId10" Type="http://schemas.openxmlformats.org/officeDocument/2006/relationships/tags" Target="../tags/tag367.xml"/><Relationship Id="rId19" Type="http://schemas.openxmlformats.org/officeDocument/2006/relationships/tags" Target="../tags/tag376.xml"/><Relationship Id="rId31" Type="http://schemas.openxmlformats.org/officeDocument/2006/relationships/image" Target="../media/image150.png"/><Relationship Id="rId44" Type="http://schemas.openxmlformats.org/officeDocument/2006/relationships/image" Target="../media/image155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tags" Target="../tags/tag379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145.png"/><Relationship Id="rId35" Type="http://schemas.openxmlformats.org/officeDocument/2006/relationships/image" Target="../media/image47.png"/><Relationship Id="rId43" Type="http://schemas.openxmlformats.org/officeDocument/2006/relationships/image" Target="../media/image154.png"/><Relationship Id="rId48" Type="http://schemas.openxmlformats.org/officeDocument/2006/relationships/image" Target="../media/image159.png"/><Relationship Id="rId8" Type="http://schemas.openxmlformats.org/officeDocument/2006/relationships/tags" Target="../tags/tag365.xml"/><Relationship Id="rId3" Type="http://schemas.openxmlformats.org/officeDocument/2006/relationships/tags" Target="../tags/tag360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tags" Target="../tags/tag382.xml"/><Relationship Id="rId33" Type="http://schemas.openxmlformats.org/officeDocument/2006/relationships/image" Target="../media/image152.png"/><Relationship Id="rId38" Type="http://schemas.openxmlformats.org/officeDocument/2006/relationships/image" Target="../media/image22.png"/><Relationship Id="rId46" Type="http://schemas.openxmlformats.org/officeDocument/2006/relationships/image" Target="../media/image157.png"/><Relationship Id="rId20" Type="http://schemas.openxmlformats.org/officeDocument/2006/relationships/tags" Target="../tags/tag377.xml"/><Relationship Id="rId41" Type="http://schemas.openxmlformats.org/officeDocument/2006/relationships/image" Target="../media/image124.png"/><Relationship Id="rId1" Type="http://schemas.openxmlformats.org/officeDocument/2006/relationships/tags" Target="../tags/tag358.xml"/><Relationship Id="rId6" Type="http://schemas.openxmlformats.org/officeDocument/2006/relationships/tags" Target="../tags/tag36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95.xml"/><Relationship Id="rId18" Type="http://schemas.openxmlformats.org/officeDocument/2006/relationships/image" Target="../media/image161.png"/><Relationship Id="rId26" Type="http://schemas.openxmlformats.org/officeDocument/2006/relationships/image" Target="../media/image167.png"/><Relationship Id="rId3" Type="http://schemas.openxmlformats.org/officeDocument/2006/relationships/tags" Target="../tags/tag385.xml"/><Relationship Id="rId21" Type="http://schemas.openxmlformats.org/officeDocument/2006/relationships/image" Target="../media/image162.png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66.png"/><Relationship Id="rId33" Type="http://schemas.openxmlformats.org/officeDocument/2006/relationships/image" Target="../media/image174.png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image" Target="../media/image8.png"/><Relationship Id="rId29" Type="http://schemas.openxmlformats.org/officeDocument/2006/relationships/image" Target="../media/image170.png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image" Target="../media/image165.png"/><Relationship Id="rId32" Type="http://schemas.openxmlformats.org/officeDocument/2006/relationships/image" Target="../media/image173.png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image" Target="../media/image164.png"/><Relationship Id="rId28" Type="http://schemas.openxmlformats.org/officeDocument/2006/relationships/image" Target="../media/image169.png"/><Relationship Id="rId10" Type="http://schemas.openxmlformats.org/officeDocument/2006/relationships/tags" Target="../tags/tag392.xml"/><Relationship Id="rId19" Type="http://schemas.openxmlformats.org/officeDocument/2006/relationships/image" Target="../media/image7.png"/><Relationship Id="rId31" Type="http://schemas.openxmlformats.org/officeDocument/2006/relationships/image" Target="../media/image172.png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image" Target="../media/image163.png"/><Relationship Id="rId27" Type="http://schemas.openxmlformats.org/officeDocument/2006/relationships/image" Target="../media/image168.png"/><Relationship Id="rId30" Type="http://schemas.openxmlformats.org/officeDocument/2006/relationships/image" Target="../media/image171.png"/><Relationship Id="rId8" Type="http://schemas.openxmlformats.org/officeDocument/2006/relationships/tags" Target="../tags/tag390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11.xml"/><Relationship Id="rId18" Type="http://schemas.openxmlformats.org/officeDocument/2006/relationships/tags" Target="../tags/tag416.xml"/><Relationship Id="rId26" Type="http://schemas.openxmlformats.org/officeDocument/2006/relationships/image" Target="../media/image164.png"/><Relationship Id="rId39" Type="http://schemas.openxmlformats.org/officeDocument/2006/relationships/image" Target="../media/image182.png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79.png"/><Relationship Id="rId7" Type="http://schemas.openxmlformats.org/officeDocument/2006/relationships/tags" Target="../tags/tag405.xml"/><Relationship Id="rId2" Type="http://schemas.openxmlformats.org/officeDocument/2006/relationships/tags" Target="../tags/tag400.xml"/><Relationship Id="rId16" Type="http://schemas.openxmlformats.org/officeDocument/2006/relationships/tags" Target="../tags/tag414.xml"/><Relationship Id="rId20" Type="http://schemas.openxmlformats.org/officeDocument/2006/relationships/tags" Target="../tags/tag418.xml"/><Relationship Id="rId29" Type="http://schemas.openxmlformats.org/officeDocument/2006/relationships/image" Target="../media/image176.png"/><Relationship Id="rId41" Type="http://schemas.openxmlformats.org/officeDocument/2006/relationships/image" Target="../media/image184.png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1" Type="http://schemas.openxmlformats.org/officeDocument/2006/relationships/tags" Target="../tags/tag409.xml"/><Relationship Id="rId24" Type="http://schemas.openxmlformats.org/officeDocument/2006/relationships/image" Target="../media/image8.png"/><Relationship Id="rId32" Type="http://schemas.openxmlformats.org/officeDocument/2006/relationships/image" Target="../media/image178.png"/><Relationship Id="rId37" Type="http://schemas.openxmlformats.org/officeDocument/2006/relationships/image" Target="../media/image172.png"/><Relationship Id="rId40" Type="http://schemas.openxmlformats.org/officeDocument/2006/relationships/image" Target="../media/image183.png"/><Relationship Id="rId5" Type="http://schemas.openxmlformats.org/officeDocument/2006/relationships/tags" Target="../tags/tag403.xml"/><Relationship Id="rId15" Type="http://schemas.openxmlformats.org/officeDocument/2006/relationships/tags" Target="../tags/tag413.xml"/><Relationship Id="rId23" Type="http://schemas.openxmlformats.org/officeDocument/2006/relationships/image" Target="../media/image7.png"/><Relationship Id="rId28" Type="http://schemas.openxmlformats.org/officeDocument/2006/relationships/image" Target="../media/image167.png"/><Relationship Id="rId36" Type="http://schemas.openxmlformats.org/officeDocument/2006/relationships/image" Target="../media/image181.png"/><Relationship Id="rId10" Type="http://schemas.openxmlformats.org/officeDocument/2006/relationships/tags" Target="../tags/tag408.xml"/><Relationship Id="rId19" Type="http://schemas.openxmlformats.org/officeDocument/2006/relationships/tags" Target="../tags/tag417.xml"/><Relationship Id="rId31" Type="http://schemas.openxmlformats.org/officeDocument/2006/relationships/image" Target="../media/image22.png"/><Relationship Id="rId4" Type="http://schemas.openxmlformats.org/officeDocument/2006/relationships/tags" Target="../tags/tag402.xml"/><Relationship Id="rId9" Type="http://schemas.openxmlformats.org/officeDocument/2006/relationships/tags" Target="../tags/tag407.xml"/><Relationship Id="rId14" Type="http://schemas.openxmlformats.org/officeDocument/2006/relationships/tags" Target="../tags/tag412.xml"/><Relationship Id="rId22" Type="http://schemas.openxmlformats.org/officeDocument/2006/relationships/image" Target="../media/image175.png"/><Relationship Id="rId27" Type="http://schemas.openxmlformats.org/officeDocument/2006/relationships/image" Target="../media/image166.png"/><Relationship Id="rId30" Type="http://schemas.openxmlformats.org/officeDocument/2006/relationships/image" Target="../media/image177.png"/><Relationship Id="rId35" Type="http://schemas.openxmlformats.org/officeDocument/2006/relationships/image" Target="../media/image180.png"/><Relationship Id="rId8" Type="http://schemas.openxmlformats.org/officeDocument/2006/relationships/tags" Target="../tags/tag406.xml"/><Relationship Id="rId3" Type="http://schemas.openxmlformats.org/officeDocument/2006/relationships/tags" Target="../tags/tag401.xml"/><Relationship Id="rId12" Type="http://schemas.openxmlformats.org/officeDocument/2006/relationships/tags" Target="../tags/tag410.xml"/><Relationship Id="rId17" Type="http://schemas.openxmlformats.org/officeDocument/2006/relationships/tags" Target="../tags/tag415.xml"/><Relationship Id="rId25" Type="http://schemas.openxmlformats.org/officeDocument/2006/relationships/image" Target="../media/image163.png"/><Relationship Id="rId33" Type="http://schemas.openxmlformats.org/officeDocument/2006/relationships/image" Target="../media/image23.png"/><Relationship Id="rId38" Type="http://schemas.openxmlformats.org/officeDocument/2006/relationships/image" Target="../media/image173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26" Type="http://schemas.openxmlformats.org/officeDocument/2006/relationships/image" Target="../media/image188.png"/><Relationship Id="rId39" Type="http://schemas.openxmlformats.org/officeDocument/2006/relationships/image" Target="../media/image23.png"/><Relationship Id="rId21" Type="http://schemas.openxmlformats.org/officeDocument/2006/relationships/tags" Target="../tags/tag439.xml"/><Relationship Id="rId34" Type="http://schemas.openxmlformats.org/officeDocument/2006/relationships/image" Target="../media/image167.png"/><Relationship Id="rId42" Type="http://schemas.openxmlformats.org/officeDocument/2006/relationships/image" Target="../media/image183.png"/><Relationship Id="rId7" Type="http://schemas.openxmlformats.org/officeDocument/2006/relationships/tags" Target="../tags/tag425.xml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0" Type="http://schemas.openxmlformats.org/officeDocument/2006/relationships/tags" Target="../tags/tag438.xml"/><Relationship Id="rId29" Type="http://schemas.openxmlformats.org/officeDocument/2006/relationships/image" Target="../media/image7.png"/><Relationship Id="rId41" Type="http://schemas.openxmlformats.org/officeDocument/2006/relationships/image" Target="../media/image173.png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24" Type="http://schemas.openxmlformats.org/officeDocument/2006/relationships/image" Target="../media/image186.png"/><Relationship Id="rId32" Type="http://schemas.openxmlformats.org/officeDocument/2006/relationships/image" Target="../media/image164.png"/><Relationship Id="rId37" Type="http://schemas.openxmlformats.org/officeDocument/2006/relationships/image" Target="../media/image22.png"/><Relationship Id="rId40" Type="http://schemas.openxmlformats.org/officeDocument/2006/relationships/image" Target="../media/image172.png"/><Relationship Id="rId5" Type="http://schemas.openxmlformats.org/officeDocument/2006/relationships/tags" Target="../tags/tag423.xml"/><Relationship Id="rId15" Type="http://schemas.openxmlformats.org/officeDocument/2006/relationships/tags" Target="../tags/tag433.xml"/><Relationship Id="rId23" Type="http://schemas.openxmlformats.org/officeDocument/2006/relationships/image" Target="../media/image185.png"/><Relationship Id="rId28" Type="http://schemas.openxmlformats.org/officeDocument/2006/relationships/image" Target="../media/image175.png"/><Relationship Id="rId36" Type="http://schemas.openxmlformats.org/officeDocument/2006/relationships/image" Target="../media/image177.png"/><Relationship Id="rId10" Type="http://schemas.openxmlformats.org/officeDocument/2006/relationships/tags" Target="../tags/tag428.xml"/><Relationship Id="rId19" Type="http://schemas.openxmlformats.org/officeDocument/2006/relationships/tags" Target="../tags/tag437.xml"/><Relationship Id="rId31" Type="http://schemas.openxmlformats.org/officeDocument/2006/relationships/image" Target="../media/image163.png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9.png"/><Relationship Id="rId30" Type="http://schemas.openxmlformats.org/officeDocument/2006/relationships/image" Target="../media/image8.png"/><Relationship Id="rId35" Type="http://schemas.openxmlformats.org/officeDocument/2006/relationships/image" Target="../media/image176.png"/><Relationship Id="rId43" Type="http://schemas.openxmlformats.org/officeDocument/2006/relationships/image" Target="../media/image184.png"/><Relationship Id="rId8" Type="http://schemas.openxmlformats.org/officeDocument/2006/relationships/tags" Target="../tags/tag426.xml"/><Relationship Id="rId3" Type="http://schemas.openxmlformats.org/officeDocument/2006/relationships/tags" Target="../tags/tag421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5" Type="http://schemas.openxmlformats.org/officeDocument/2006/relationships/image" Target="../media/image187.png"/><Relationship Id="rId33" Type="http://schemas.openxmlformats.org/officeDocument/2006/relationships/image" Target="../media/image166.png"/><Relationship Id="rId38" Type="http://schemas.openxmlformats.org/officeDocument/2006/relationships/image" Target="../media/image178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452.xml"/><Relationship Id="rId18" Type="http://schemas.openxmlformats.org/officeDocument/2006/relationships/tags" Target="../tags/tag457.xml"/><Relationship Id="rId26" Type="http://schemas.openxmlformats.org/officeDocument/2006/relationships/image" Target="../media/image22.png"/><Relationship Id="rId39" Type="http://schemas.openxmlformats.org/officeDocument/2006/relationships/image" Target="../media/image197.png"/><Relationship Id="rId21" Type="http://schemas.openxmlformats.org/officeDocument/2006/relationships/image" Target="../media/image8.png"/><Relationship Id="rId34" Type="http://schemas.openxmlformats.org/officeDocument/2006/relationships/image" Target="../media/image193.png"/><Relationship Id="rId7" Type="http://schemas.openxmlformats.org/officeDocument/2006/relationships/tags" Target="../tags/tag446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5" Type="http://schemas.openxmlformats.org/officeDocument/2006/relationships/image" Target="../media/image177.png"/><Relationship Id="rId33" Type="http://schemas.openxmlformats.org/officeDocument/2006/relationships/image" Target="../media/image192.jpeg"/><Relationship Id="rId38" Type="http://schemas.openxmlformats.org/officeDocument/2006/relationships/image" Target="../media/image196.png"/><Relationship Id="rId2" Type="http://schemas.openxmlformats.org/officeDocument/2006/relationships/tags" Target="../tags/tag441.xml"/><Relationship Id="rId16" Type="http://schemas.openxmlformats.org/officeDocument/2006/relationships/tags" Target="../tags/tag455.xml"/><Relationship Id="rId20" Type="http://schemas.openxmlformats.org/officeDocument/2006/relationships/image" Target="../media/image7.png"/><Relationship Id="rId29" Type="http://schemas.openxmlformats.org/officeDocument/2006/relationships/image" Target="../media/image190.png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tags" Target="../tags/tag450.xml"/><Relationship Id="rId24" Type="http://schemas.openxmlformats.org/officeDocument/2006/relationships/image" Target="../media/image176.png"/><Relationship Id="rId32" Type="http://schemas.openxmlformats.org/officeDocument/2006/relationships/image" Target="../media/image191.png"/><Relationship Id="rId37" Type="http://schemas.openxmlformats.org/officeDocument/2006/relationships/image" Target="../media/image195.png"/><Relationship Id="rId40" Type="http://schemas.openxmlformats.org/officeDocument/2006/relationships/image" Target="../media/image198.png"/><Relationship Id="rId5" Type="http://schemas.openxmlformats.org/officeDocument/2006/relationships/tags" Target="../tags/tag444.xml"/><Relationship Id="rId15" Type="http://schemas.openxmlformats.org/officeDocument/2006/relationships/tags" Target="../tags/tag454.xml"/><Relationship Id="rId23" Type="http://schemas.openxmlformats.org/officeDocument/2006/relationships/image" Target="../media/image164.png"/><Relationship Id="rId28" Type="http://schemas.openxmlformats.org/officeDocument/2006/relationships/image" Target="../media/image23.png"/><Relationship Id="rId36" Type="http://schemas.openxmlformats.org/officeDocument/2006/relationships/image" Target="../media/image194.png"/><Relationship Id="rId10" Type="http://schemas.openxmlformats.org/officeDocument/2006/relationships/tags" Target="../tags/tag44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4.png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tags" Target="../tags/tag453.xml"/><Relationship Id="rId22" Type="http://schemas.openxmlformats.org/officeDocument/2006/relationships/image" Target="../media/image163.png"/><Relationship Id="rId27" Type="http://schemas.openxmlformats.org/officeDocument/2006/relationships/image" Target="../media/image178.png"/><Relationship Id="rId30" Type="http://schemas.openxmlformats.org/officeDocument/2006/relationships/image" Target="../media/image183.png"/><Relationship Id="rId35" Type="http://schemas.openxmlformats.org/officeDocument/2006/relationships/hyperlink" Target="https://pixabay.com/en/clock-day-hour-measure-minute-160966/" TargetMode="External"/><Relationship Id="rId8" Type="http://schemas.openxmlformats.org/officeDocument/2006/relationships/tags" Target="../tags/tag447.xml"/><Relationship Id="rId3" Type="http://schemas.openxmlformats.org/officeDocument/2006/relationships/tags" Target="../tags/tag44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470.xml"/><Relationship Id="rId18" Type="http://schemas.openxmlformats.org/officeDocument/2006/relationships/image" Target="../media/image199.png"/><Relationship Id="rId26" Type="http://schemas.openxmlformats.org/officeDocument/2006/relationships/image" Target="../media/image23.png"/><Relationship Id="rId3" Type="http://schemas.openxmlformats.org/officeDocument/2006/relationships/tags" Target="../tags/tag460.xml"/><Relationship Id="rId21" Type="http://schemas.openxmlformats.org/officeDocument/2006/relationships/image" Target="../media/image163.png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78.png"/><Relationship Id="rId33" Type="http://schemas.openxmlformats.org/officeDocument/2006/relationships/image" Target="../media/image176.png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0" Type="http://schemas.openxmlformats.org/officeDocument/2006/relationships/image" Target="../media/image8.png"/><Relationship Id="rId29" Type="http://schemas.openxmlformats.org/officeDocument/2006/relationships/image" Target="../media/image202.png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image" Target="../media/image22.png"/><Relationship Id="rId32" Type="http://schemas.openxmlformats.org/officeDocument/2006/relationships/image" Target="../media/image184.png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image" Target="../media/image177.png"/><Relationship Id="rId28" Type="http://schemas.openxmlformats.org/officeDocument/2006/relationships/image" Target="../media/image201.png"/><Relationship Id="rId10" Type="http://schemas.openxmlformats.org/officeDocument/2006/relationships/tags" Target="../tags/tag467.xml"/><Relationship Id="rId19" Type="http://schemas.openxmlformats.org/officeDocument/2006/relationships/image" Target="../media/image7.png"/><Relationship Id="rId31" Type="http://schemas.openxmlformats.org/officeDocument/2006/relationships/image" Target="../media/image183.png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image" Target="../media/image164.png"/><Relationship Id="rId27" Type="http://schemas.openxmlformats.org/officeDocument/2006/relationships/image" Target="../media/image200.png"/><Relationship Id="rId30" Type="http://schemas.openxmlformats.org/officeDocument/2006/relationships/image" Target="../media/image203.png"/><Relationship Id="rId8" Type="http://schemas.openxmlformats.org/officeDocument/2006/relationships/tags" Target="../tags/tag465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486.xml"/><Relationship Id="rId18" Type="http://schemas.openxmlformats.org/officeDocument/2006/relationships/tags" Target="../tags/tag491.xml"/><Relationship Id="rId26" Type="http://schemas.openxmlformats.org/officeDocument/2006/relationships/tags" Target="../tags/tag499.xml"/><Relationship Id="rId39" Type="http://schemas.openxmlformats.org/officeDocument/2006/relationships/image" Target="../media/image164.png"/><Relationship Id="rId21" Type="http://schemas.openxmlformats.org/officeDocument/2006/relationships/tags" Target="../tags/tag494.xml"/><Relationship Id="rId34" Type="http://schemas.openxmlformats.org/officeDocument/2006/relationships/image" Target="../media/image178.png"/><Relationship Id="rId42" Type="http://schemas.openxmlformats.org/officeDocument/2006/relationships/image" Target="../media/image209.png"/><Relationship Id="rId7" Type="http://schemas.openxmlformats.org/officeDocument/2006/relationships/tags" Target="../tags/tag480.xml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0" Type="http://schemas.openxmlformats.org/officeDocument/2006/relationships/tags" Target="../tags/tag493.xml"/><Relationship Id="rId29" Type="http://schemas.openxmlformats.org/officeDocument/2006/relationships/image" Target="../media/image204.png"/><Relationship Id="rId41" Type="http://schemas.openxmlformats.org/officeDocument/2006/relationships/image" Target="../media/image208.png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tags" Target="../tags/tag497.xml"/><Relationship Id="rId32" Type="http://schemas.openxmlformats.org/officeDocument/2006/relationships/image" Target="../media/image205.png"/><Relationship Id="rId37" Type="http://schemas.openxmlformats.org/officeDocument/2006/relationships/image" Target="../media/image8.png"/><Relationship Id="rId40" Type="http://schemas.openxmlformats.org/officeDocument/2006/relationships/image" Target="../media/image207.png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tags" Target="../tags/tag496.xml"/><Relationship Id="rId28" Type="http://schemas.openxmlformats.org/officeDocument/2006/relationships/image" Target="../media/image145.png"/><Relationship Id="rId36" Type="http://schemas.openxmlformats.org/officeDocument/2006/relationships/image" Target="../media/image7.png"/><Relationship Id="rId10" Type="http://schemas.openxmlformats.org/officeDocument/2006/relationships/tags" Target="../tags/tag483.xml"/><Relationship Id="rId19" Type="http://schemas.openxmlformats.org/officeDocument/2006/relationships/tags" Target="../tags/tag492.xml"/><Relationship Id="rId31" Type="http://schemas.openxmlformats.org/officeDocument/2006/relationships/image" Target="../media/image22.png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tags" Target="../tags/tag49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77.png"/><Relationship Id="rId35" Type="http://schemas.openxmlformats.org/officeDocument/2006/relationships/image" Target="../media/image23.png"/><Relationship Id="rId43" Type="http://schemas.openxmlformats.org/officeDocument/2006/relationships/image" Target="../media/image210.png"/><Relationship Id="rId8" Type="http://schemas.openxmlformats.org/officeDocument/2006/relationships/tags" Target="../tags/tag481.xml"/><Relationship Id="rId3" Type="http://schemas.openxmlformats.org/officeDocument/2006/relationships/tags" Target="../tags/tag476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5" Type="http://schemas.openxmlformats.org/officeDocument/2006/relationships/tags" Target="../tags/tag498.xml"/><Relationship Id="rId33" Type="http://schemas.openxmlformats.org/officeDocument/2006/relationships/image" Target="../media/image206.png"/><Relationship Id="rId38" Type="http://schemas.openxmlformats.org/officeDocument/2006/relationships/image" Target="../media/image163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1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502.xml"/><Relationship Id="rId21" Type="http://schemas.openxmlformats.org/officeDocument/2006/relationships/image" Target="../media/image211.png"/><Relationship Id="rId34" Type="http://schemas.openxmlformats.org/officeDocument/2006/relationships/image" Target="../media/image217.png"/><Relationship Id="rId7" Type="http://schemas.openxmlformats.org/officeDocument/2006/relationships/tags" Target="../tags/tag506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5" Type="http://schemas.openxmlformats.org/officeDocument/2006/relationships/image" Target="../media/image178.png"/><Relationship Id="rId33" Type="http://schemas.openxmlformats.org/officeDocument/2006/relationships/image" Target="../media/image47.png"/><Relationship Id="rId2" Type="http://schemas.openxmlformats.org/officeDocument/2006/relationships/tags" Target="../tags/tag501.xml"/><Relationship Id="rId16" Type="http://schemas.openxmlformats.org/officeDocument/2006/relationships/tags" Target="../tags/tag515.xml"/><Relationship Id="rId20" Type="http://schemas.openxmlformats.org/officeDocument/2006/relationships/image" Target="../media/image136.png"/><Relationship Id="rId29" Type="http://schemas.openxmlformats.org/officeDocument/2006/relationships/image" Target="../media/image176.png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24" Type="http://schemas.openxmlformats.org/officeDocument/2006/relationships/image" Target="../media/image22.png"/><Relationship Id="rId32" Type="http://schemas.openxmlformats.org/officeDocument/2006/relationships/image" Target="../media/image43.png"/><Relationship Id="rId5" Type="http://schemas.openxmlformats.org/officeDocument/2006/relationships/tags" Target="../tags/tag504.xml"/><Relationship Id="rId15" Type="http://schemas.openxmlformats.org/officeDocument/2006/relationships/tags" Target="../tags/tag514.xml"/><Relationship Id="rId23" Type="http://schemas.openxmlformats.org/officeDocument/2006/relationships/image" Target="../media/image177.png"/><Relationship Id="rId28" Type="http://schemas.openxmlformats.org/officeDocument/2006/relationships/image" Target="../media/image214.png"/><Relationship Id="rId10" Type="http://schemas.openxmlformats.org/officeDocument/2006/relationships/tags" Target="../tags/tag509.xml"/><Relationship Id="rId19" Type="http://schemas.openxmlformats.org/officeDocument/2006/relationships/image" Target="../media/image40.png"/><Relationship Id="rId31" Type="http://schemas.openxmlformats.org/officeDocument/2006/relationships/image" Target="../media/image216.png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tags" Target="../tags/tag513.xml"/><Relationship Id="rId22" Type="http://schemas.openxmlformats.org/officeDocument/2006/relationships/image" Target="../media/image212.png"/><Relationship Id="rId27" Type="http://schemas.openxmlformats.org/officeDocument/2006/relationships/image" Target="../media/image213.png"/><Relationship Id="rId30" Type="http://schemas.openxmlformats.org/officeDocument/2006/relationships/image" Target="../media/image215.png"/><Relationship Id="rId35" Type="http://schemas.openxmlformats.org/officeDocument/2006/relationships/image" Target="../media/image218.png"/><Relationship Id="rId8" Type="http://schemas.openxmlformats.org/officeDocument/2006/relationships/tags" Target="../tags/tag50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26" Type="http://schemas.openxmlformats.org/officeDocument/2006/relationships/image" Target="../media/image223.png"/><Relationship Id="rId39" Type="http://schemas.openxmlformats.org/officeDocument/2006/relationships/image" Target="../media/image43.png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78.png"/><Relationship Id="rId7" Type="http://schemas.openxmlformats.org/officeDocument/2006/relationships/tags" Target="../tags/tag523.xml"/><Relationship Id="rId2" Type="http://schemas.openxmlformats.org/officeDocument/2006/relationships/tags" Target="../tags/tag518.xml"/><Relationship Id="rId16" Type="http://schemas.openxmlformats.org/officeDocument/2006/relationships/tags" Target="../tags/tag532.xml"/><Relationship Id="rId20" Type="http://schemas.openxmlformats.org/officeDocument/2006/relationships/tags" Target="../tags/tag536.xml"/><Relationship Id="rId29" Type="http://schemas.openxmlformats.org/officeDocument/2006/relationships/image" Target="../media/image136.png"/><Relationship Id="rId41" Type="http://schemas.openxmlformats.org/officeDocument/2006/relationships/image" Target="../media/image225.png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tags" Target="../tags/tag527.xml"/><Relationship Id="rId24" Type="http://schemas.openxmlformats.org/officeDocument/2006/relationships/image" Target="../media/image221.png"/><Relationship Id="rId32" Type="http://schemas.openxmlformats.org/officeDocument/2006/relationships/image" Target="../media/image177.png"/><Relationship Id="rId37" Type="http://schemas.openxmlformats.org/officeDocument/2006/relationships/image" Target="../media/image215.png"/><Relationship Id="rId40" Type="http://schemas.openxmlformats.org/officeDocument/2006/relationships/image" Target="../media/image47.png"/><Relationship Id="rId5" Type="http://schemas.openxmlformats.org/officeDocument/2006/relationships/tags" Target="../tags/tag521.xml"/><Relationship Id="rId15" Type="http://schemas.openxmlformats.org/officeDocument/2006/relationships/tags" Target="../tags/tag531.xml"/><Relationship Id="rId23" Type="http://schemas.openxmlformats.org/officeDocument/2006/relationships/image" Target="../media/image220.png"/><Relationship Id="rId28" Type="http://schemas.openxmlformats.org/officeDocument/2006/relationships/image" Target="../media/image40.png"/><Relationship Id="rId36" Type="http://schemas.openxmlformats.org/officeDocument/2006/relationships/image" Target="../media/image176.png"/><Relationship Id="rId10" Type="http://schemas.openxmlformats.org/officeDocument/2006/relationships/tags" Target="../tags/tag526.xml"/><Relationship Id="rId19" Type="http://schemas.openxmlformats.org/officeDocument/2006/relationships/tags" Target="../tags/tag535.xml"/><Relationship Id="rId31" Type="http://schemas.openxmlformats.org/officeDocument/2006/relationships/image" Target="../media/image212.png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4" Type="http://schemas.openxmlformats.org/officeDocument/2006/relationships/tags" Target="../tags/tag530.xml"/><Relationship Id="rId22" Type="http://schemas.openxmlformats.org/officeDocument/2006/relationships/image" Target="../media/image219.png"/><Relationship Id="rId27" Type="http://schemas.openxmlformats.org/officeDocument/2006/relationships/image" Target="../media/image224.png"/><Relationship Id="rId30" Type="http://schemas.openxmlformats.org/officeDocument/2006/relationships/image" Target="../media/image211.png"/><Relationship Id="rId35" Type="http://schemas.openxmlformats.org/officeDocument/2006/relationships/image" Target="../media/image23.png"/><Relationship Id="rId8" Type="http://schemas.openxmlformats.org/officeDocument/2006/relationships/tags" Target="../tags/tag524.xml"/><Relationship Id="rId3" Type="http://schemas.openxmlformats.org/officeDocument/2006/relationships/tags" Target="../tags/tag519.xml"/><Relationship Id="rId12" Type="http://schemas.openxmlformats.org/officeDocument/2006/relationships/tags" Target="../tags/tag528.xml"/><Relationship Id="rId17" Type="http://schemas.openxmlformats.org/officeDocument/2006/relationships/tags" Target="../tags/tag533.xml"/><Relationship Id="rId25" Type="http://schemas.openxmlformats.org/officeDocument/2006/relationships/image" Target="../media/image222.png"/><Relationship Id="rId33" Type="http://schemas.openxmlformats.org/officeDocument/2006/relationships/image" Target="../media/image22.png"/><Relationship Id="rId38" Type="http://schemas.openxmlformats.org/officeDocument/2006/relationships/image" Target="../media/image2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13" Type="http://schemas.openxmlformats.org/officeDocument/2006/relationships/tags" Target="../tags/tag549.xml"/><Relationship Id="rId18" Type="http://schemas.openxmlformats.org/officeDocument/2006/relationships/image" Target="../media/image229.png"/><Relationship Id="rId26" Type="http://schemas.openxmlformats.org/officeDocument/2006/relationships/image" Target="../media/image225.png"/><Relationship Id="rId3" Type="http://schemas.openxmlformats.org/officeDocument/2006/relationships/tags" Target="../tags/tag539.xml"/><Relationship Id="rId21" Type="http://schemas.openxmlformats.org/officeDocument/2006/relationships/image" Target="../media/image212.png"/><Relationship Id="rId7" Type="http://schemas.openxmlformats.org/officeDocument/2006/relationships/tags" Target="../tags/tag543.xml"/><Relationship Id="rId12" Type="http://schemas.openxmlformats.org/officeDocument/2006/relationships/tags" Target="../tags/tag548.xml"/><Relationship Id="rId17" Type="http://schemas.openxmlformats.org/officeDocument/2006/relationships/image" Target="../media/image228.png"/><Relationship Id="rId25" Type="http://schemas.openxmlformats.org/officeDocument/2006/relationships/image" Target="../media/image43.png"/><Relationship Id="rId2" Type="http://schemas.openxmlformats.org/officeDocument/2006/relationships/tags" Target="../tags/tag538.xml"/><Relationship Id="rId16" Type="http://schemas.openxmlformats.org/officeDocument/2006/relationships/image" Target="../media/image227.png"/><Relationship Id="rId20" Type="http://schemas.openxmlformats.org/officeDocument/2006/relationships/image" Target="../media/image136.png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24" Type="http://schemas.openxmlformats.org/officeDocument/2006/relationships/image" Target="../media/image216.png"/><Relationship Id="rId5" Type="http://schemas.openxmlformats.org/officeDocument/2006/relationships/tags" Target="../tags/tag541.xml"/><Relationship Id="rId15" Type="http://schemas.openxmlformats.org/officeDocument/2006/relationships/image" Target="../media/image226.png"/><Relationship Id="rId23" Type="http://schemas.openxmlformats.org/officeDocument/2006/relationships/image" Target="../media/image215.png"/><Relationship Id="rId10" Type="http://schemas.openxmlformats.org/officeDocument/2006/relationships/tags" Target="../tags/tag546.xml"/><Relationship Id="rId19" Type="http://schemas.openxmlformats.org/officeDocument/2006/relationships/image" Target="../media/image40.png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7.png"/><Relationship Id="rId27" Type="http://schemas.openxmlformats.org/officeDocument/2006/relationships/image" Target="../media/image2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13" Type="http://schemas.openxmlformats.org/officeDocument/2006/relationships/tags" Target="../tags/tag562.xml"/><Relationship Id="rId18" Type="http://schemas.openxmlformats.org/officeDocument/2006/relationships/image" Target="../media/image136.png"/><Relationship Id="rId26" Type="http://schemas.openxmlformats.org/officeDocument/2006/relationships/image" Target="../media/image230.png"/><Relationship Id="rId3" Type="http://schemas.openxmlformats.org/officeDocument/2006/relationships/tags" Target="../tags/tag552.xml"/><Relationship Id="rId21" Type="http://schemas.openxmlformats.org/officeDocument/2006/relationships/image" Target="../media/image215.png"/><Relationship Id="rId7" Type="http://schemas.openxmlformats.org/officeDocument/2006/relationships/tags" Target="../tags/tag556.xml"/><Relationship Id="rId12" Type="http://schemas.openxmlformats.org/officeDocument/2006/relationships/tags" Target="../tags/tag561.xml"/><Relationship Id="rId17" Type="http://schemas.openxmlformats.org/officeDocument/2006/relationships/image" Target="../media/image40.png"/><Relationship Id="rId25" Type="http://schemas.openxmlformats.org/officeDocument/2006/relationships/image" Target="../media/image211.png"/><Relationship Id="rId2" Type="http://schemas.openxmlformats.org/officeDocument/2006/relationships/tags" Target="../tags/tag55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7.png"/><Relationship Id="rId29" Type="http://schemas.openxmlformats.org/officeDocument/2006/relationships/image" Target="../media/image233.png"/><Relationship Id="rId1" Type="http://schemas.openxmlformats.org/officeDocument/2006/relationships/tags" Target="../tags/tag550.xml"/><Relationship Id="rId6" Type="http://schemas.openxmlformats.org/officeDocument/2006/relationships/tags" Target="../tags/tag555.xml"/><Relationship Id="rId11" Type="http://schemas.openxmlformats.org/officeDocument/2006/relationships/tags" Target="../tags/tag560.xml"/><Relationship Id="rId24" Type="http://schemas.openxmlformats.org/officeDocument/2006/relationships/image" Target="../media/image225.png"/><Relationship Id="rId32" Type="http://schemas.openxmlformats.org/officeDocument/2006/relationships/hyperlink" Target="https://arxiv.org/abs/2112.03717" TargetMode="External"/><Relationship Id="rId5" Type="http://schemas.openxmlformats.org/officeDocument/2006/relationships/tags" Target="../tags/tag554.xml"/><Relationship Id="rId15" Type="http://schemas.openxmlformats.org/officeDocument/2006/relationships/tags" Target="../tags/tag564.xml"/><Relationship Id="rId23" Type="http://schemas.openxmlformats.org/officeDocument/2006/relationships/image" Target="../media/image43.png"/><Relationship Id="rId28" Type="http://schemas.openxmlformats.org/officeDocument/2006/relationships/image" Target="../media/image232.png"/><Relationship Id="rId10" Type="http://schemas.openxmlformats.org/officeDocument/2006/relationships/tags" Target="../tags/tag559.xml"/><Relationship Id="rId19" Type="http://schemas.openxmlformats.org/officeDocument/2006/relationships/image" Target="../media/image212.png"/><Relationship Id="rId31" Type="http://schemas.openxmlformats.org/officeDocument/2006/relationships/image" Target="../media/image235.png"/><Relationship Id="rId4" Type="http://schemas.openxmlformats.org/officeDocument/2006/relationships/tags" Target="../tags/tag553.xml"/><Relationship Id="rId9" Type="http://schemas.openxmlformats.org/officeDocument/2006/relationships/tags" Target="../tags/tag558.xml"/><Relationship Id="rId14" Type="http://schemas.openxmlformats.org/officeDocument/2006/relationships/tags" Target="../tags/tag563.xml"/><Relationship Id="rId22" Type="http://schemas.openxmlformats.org/officeDocument/2006/relationships/image" Target="../media/image216.png"/><Relationship Id="rId27" Type="http://schemas.openxmlformats.org/officeDocument/2006/relationships/image" Target="../media/image231.png"/><Relationship Id="rId30" Type="http://schemas.openxmlformats.org/officeDocument/2006/relationships/image" Target="../media/image2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image" Target="../media/image239.png"/><Relationship Id="rId3" Type="http://schemas.openxmlformats.org/officeDocument/2006/relationships/tags" Target="../tags/tag567.xml"/><Relationship Id="rId7" Type="http://schemas.openxmlformats.org/officeDocument/2006/relationships/tags" Target="../tags/tag571.xml"/><Relationship Id="rId12" Type="http://schemas.openxmlformats.org/officeDocument/2006/relationships/image" Target="../media/image238.png"/><Relationship Id="rId17" Type="http://schemas.openxmlformats.org/officeDocument/2006/relationships/image" Target="../media/image242.png"/><Relationship Id="rId2" Type="http://schemas.openxmlformats.org/officeDocument/2006/relationships/tags" Target="../tags/tag566.xml"/><Relationship Id="rId16" Type="http://schemas.openxmlformats.org/officeDocument/2006/relationships/image" Target="../media/image143.png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image" Target="../media/image237.png"/><Relationship Id="rId5" Type="http://schemas.openxmlformats.org/officeDocument/2006/relationships/tags" Target="../tags/tag569.xml"/><Relationship Id="rId15" Type="http://schemas.openxmlformats.org/officeDocument/2006/relationships/image" Target="../media/image241.png"/><Relationship Id="rId10" Type="http://schemas.openxmlformats.org/officeDocument/2006/relationships/image" Target="../media/image236.png"/><Relationship Id="rId4" Type="http://schemas.openxmlformats.org/officeDocument/2006/relationships/tags" Target="../tags/tag56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4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" Type="http://schemas.openxmlformats.org/officeDocument/2006/relationships/tags" Target="../tags/tag3.xml"/><Relationship Id="rId21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2.png"/><Relationship Id="rId33" Type="http://schemas.openxmlformats.org/officeDocument/2006/relationships/image" Target="../media/image20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7.png"/><Relationship Id="rId29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1.png"/><Relationship Id="rId32" Type="http://schemas.openxmlformats.org/officeDocument/2006/relationships/image" Target="../media/image19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10" Type="http://schemas.openxmlformats.org/officeDocument/2006/relationships/tags" Target="../tags/tag10.xml"/><Relationship Id="rId19" Type="http://schemas.openxmlformats.org/officeDocument/2006/relationships/image" Target="../media/image6.png"/><Relationship Id="rId31" Type="http://schemas.openxmlformats.org/officeDocument/2006/relationships/image" Target="../media/image1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8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image" Target="../media/image22.png"/><Relationship Id="rId3" Type="http://schemas.openxmlformats.org/officeDocument/2006/relationships/tags" Target="../tags/tag19.xml"/><Relationship Id="rId21" Type="http://schemas.openxmlformats.org/officeDocument/2006/relationships/tags" Target="../tags/tag37.xml"/><Relationship Id="rId34" Type="http://schemas.openxmlformats.org/officeDocument/2006/relationships/image" Target="../media/image29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image" Target="../media/image8.png"/><Relationship Id="rId33" Type="http://schemas.openxmlformats.org/officeDocument/2006/relationships/image" Target="../media/image28.png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image" Target="../media/image24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7.png"/><Relationship Id="rId32" Type="http://schemas.openxmlformats.org/officeDocument/2006/relationships/image" Target="../media/image27.png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image" Target="../media/image21.png"/><Relationship Id="rId28" Type="http://schemas.openxmlformats.org/officeDocument/2006/relationships/image" Target="../media/image13.png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image" Target="../media/image26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3.png"/><Relationship Id="rId30" Type="http://schemas.openxmlformats.org/officeDocument/2006/relationships/image" Target="../media/image25.png"/><Relationship Id="rId8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33.png"/><Relationship Id="rId3" Type="http://schemas.openxmlformats.org/officeDocument/2006/relationships/tags" Target="../tags/tag40.xml"/><Relationship Id="rId21" Type="http://schemas.openxmlformats.org/officeDocument/2006/relationships/image" Target="../media/image30.png"/><Relationship Id="rId34" Type="http://schemas.openxmlformats.org/officeDocument/2006/relationships/image" Target="../media/image6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32.png"/><Relationship Id="rId33" Type="http://schemas.openxmlformats.org/officeDocument/2006/relationships/image" Target="../media/image38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6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31.png"/><Relationship Id="rId32" Type="http://schemas.openxmlformats.org/officeDocument/2006/relationships/image" Target="../media/image37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8.png"/><Relationship Id="rId28" Type="http://schemas.openxmlformats.org/officeDocument/2006/relationships/image" Target="../media/image35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23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image" Target="../media/image7.png"/><Relationship Id="rId27" Type="http://schemas.openxmlformats.org/officeDocument/2006/relationships/image" Target="../media/image34.png"/><Relationship Id="rId30" Type="http://schemas.openxmlformats.org/officeDocument/2006/relationships/image" Target="../media/image22.png"/><Relationship Id="rId35" Type="http://schemas.openxmlformats.org/officeDocument/2006/relationships/image" Target="../media/image13.png"/><Relationship Id="rId8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image" Target="../media/image42.png"/><Relationship Id="rId21" Type="http://schemas.openxmlformats.org/officeDocument/2006/relationships/image" Target="../media/image39.png"/><Relationship Id="rId34" Type="http://schemas.openxmlformats.org/officeDocument/2006/relationships/image" Target="../media/image48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image" Target="../media/image41.png"/><Relationship Id="rId33" Type="http://schemas.openxmlformats.org/officeDocument/2006/relationships/image" Target="../media/image47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3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image" Target="../media/image31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image" Target="../media/image8.png"/><Relationship Id="rId28" Type="http://schemas.openxmlformats.org/officeDocument/2006/relationships/image" Target="../media/image23.png"/><Relationship Id="rId36" Type="http://schemas.openxmlformats.org/officeDocument/2006/relationships/image" Target="../media/image50.pn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image" Target="../media/image45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40.png"/><Relationship Id="rId27" Type="http://schemas.openxmlformats.org/officeDocument/2006/relationships/image" Target="../media/image22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8" Type="http://schemas.openxmlformats.org/officeDocument/2006/relationships/tags" Target="../tags/tag64.xml"/><Relationship Id="rId3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tags" Target="../tags/tag101.xml"/><Relationship Id="rId39" Type="http://schemas.openxmlformats.org/officeDocument/2006/relationships/image" Target="../media/image23.png"/><Relationship Id="rId21" Type="http://schemas.openxmlformats.org/officeDocument/2006/relationships/tags" Target="../tags/tag96.xml"/><Relationship Id="rId34" Type="http://schemas.openxmlformats.org/officeDocument/2006/relationships/image" Target="../media/image40.png"/><Relationship Id="rId42" Type="http://schemas.openxmlformats.org/officeDocument/2006/relationships/image" Target="../media/image45.png"/><Relationship Id="rId47" Type="http://schemas.openxmlformats.org/officeDocument/2006/relationships/image" Target="../media/image56.png"/><Relationship Id="rId50" Type="http://schemas.openxmlformats.org/officeDocument/2006/relationships/image" Target="../media/image58.png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9" Type="http://schemas.openxmlformats.org/officeDocument/2006/relationships/tags" Target="../tags/tag104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32" Type="http://schemas.openxmlformats.org/officeDocument/2006/relationships/image" Target="../media/image52.png"/><Relationship Id="rId37" Type="http://schemas.openxmlformats.org/officeDocument/2006/relationships/image" Target="../media/image41.png"/><Relationship Id="rId40" Type="http://schemas.openxmlformats.org/officeDocument/2006/relationships/image" Target="../media/image43.png"/><Relationship Id="rId45" Type="http://schemas.openxmlformats.org/officeDocument/2006/relationships/image" Target="../media/image54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tags" Target="../tags/tag103.xml"/><Relationship Id="rId36" Type="http://schemas.openxmlformats.org/officeDocument/2006/relationships/image" Target="../media/image31.png"/><Relationship Id="rId49" Type="http://schemas.openxmlformats.org/officeDocument/2006/relationships/image" Target="../media/image57.png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47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tags" Target="../tags/tag102.xml"/><Relationship Id="rId30" Type="http://schemas.openxmlformats.org/officeDocument/2006/relationships/tags" Target="../tags/tag105.xml"/><Relationship Id="rId35" Type="http://schemas.openxmlformats.org/officeDocument/2006/relationships/image" Target="../media/image8.png"/><Relationship Id="rId43" Type="http://schemas.openxmlformats.org/officeDocument/2006/relationships/image" Target="../media/image46.png"/><Relationship Id="rId48" Type="http://schemas.openxmlformats.org/officeDocument/2006/relationships/image" Target="../media/image7.png"/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image" Target="../media/image53.png"/><Relationship Id="rId38" Type="http://schemas.openxmlformats.org/officeDocument/2006/relationships/image" Target="../media/image22.png"/><Relationship Id="rId46" Type="http://schemas.openxmlformats.org/officeDocument/2006/relationships/image" Target="../media/image55.png"/><Relationship Id="rId20" Type="http://schemas.openxmlformats.org/officeDocument/2006/relationships/tags" Target="../tags/tag95.xml"/><Relationship Id="rId41" Type="http://schemas.openxmlformats.org/officeDocument/2006/relationships/image" Target="../media/image44.png"/><Relationship Id="rId1" Type="http://schemas.openxmlformats.org/officeDocument/2006/relationships/tags" Target="../tags/tag76.xml"/><Relationship Id="rId6" Type="http://schemas.openxmlformats.org/officeDocument/2006/relationships/tags" Target="../tags/tag8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60.png"/><Relationship Id="rId21" Type="http://schemas.openxmlformats.org/officeDocument/2006/relationships/image" Target="../media/image59.png"/><Relationship Id="rId34" Type="http://schemas.openxmlformats.org/officeDocument/2006/relationships/image" Target="../media/image64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57.png"/><Relationship Id="rId33" Type="http://schemas.openxmlformats.org/officeDocument/2006/relationships/image" Target="../media/image63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3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31.png"/><Relationship Id="rId32" Type="http://schemas.openxmlformats.org/officeDocument/2006/relationships/image" Target="../media/image62.png"/><Relationship Id="rId37" Type="http://schemas.openxmlformats.org/officeDocument/2006/relationships/image" Target="../media/image47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8.png"/><Relationship Id="rId28" Type="http://schemas.openxmlformats.org/officeDocument/2006/relationships/image" Target="../media/image22.png"/><Relationship Id="rId36" Type="http://schemas.openxmlformats.org/officeDocument/2006/relationships/image" Target="../media/image66.png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image" Target="../media/image55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7.png"/><Relationship Id="rId27" Type="http://schemas.openxmlformats.org/officeDocument/2006/relationships/image" Target="../media/image23.png"/><Relationship Id="rId30" Type="http://schemas.openxmlformats.org/officeDocument/2006/relationships/image" Target="../media/image61.png"/><Relationship Id="rId35" Type="http://schemas.openxmlformats.org/officeDocument/2006/relationships/image" Target="../media/image65.png"/><Relationship Id="rId8" Type="http://schemas.openxmlformats.org/officeDocument/2006/relationships/tags" Target="../tags/tag113.xml"/><Relationship Id="rId3" Type="http://schemas.openxmlformats.org/officeDocument/2006/relationships/tags" Target="../tags/tag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6C76-4A58-47F4-917E-452DB7F7061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5600" y="719775"/>
            <a:ext cx="11836400" cy="188491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Delay Times as Quantum </a:t>
            </a:r>
            <a:br>
              <a:rPr lang="en-US" sz="4400" dirty="0"/>
            </a:br>
            <a:r>
              <a:rPr lang="en-US" sz="4400" dirty="0"/>
              <a:t>Resource primitives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6E5D1-5FE5-4C02-9D57-127E2D8F74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21269" y="2141422"/>
            <a:ext cx="5549462" cy="976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Eric Chitambar</a:t>
            </a:r>
          </a:p>
          <a:p>
            <a:pPr marL="0" indent="0" algn="ctr">
              <a:buNone/>
            </a:pPr>
            <a:r>
              <a:rPr lang="en-US" sz="2400" dirty="0"/>
              <a:t>University of Illinois at Urbana-Champaign</a:t>
            </a:r>
          </a:p>
          <a:p>
            <a:pPr marL="0" indent="0" algn="ctr">
              <a:buNone/>
            </a:pPr>
            <a:r>
              <a:rPr lang="en-US" dirty="0"/>
              <a:t>Quantum Resource Theories Workshop</a:t>
            </a:r>
          </a:p>
          <a:p>
            <a:pPr marL="0" indent="0" algn="ctr">
              <a:buNone/>
            </a:pPr>
            <a:r>
              <a:rPr lang="en-US" dirty="0"/>
              <a:t>December 5, 2022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2D2AD1-842D-4C95-A1D2-D84C1D244DBF}"/>
              </a:ext>
            </a:extLst>
          </p:cNvPr>
          <p:cNvSpPr txBox="1"/>
          <p:nvPr/>
        </p:nvSpPr>
        <p:spPr>
          <a:xfrm>
            <a:off x="9613145" y="3759970"/>
            <a:ext cx="2647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Gilad Gour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Francesco Buscemi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Wenbin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Zhou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Kaiyuan Ji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Yujie Zhang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FCA722-47C6-4965-8B00-ED7C008C96FE}"/>
              </a:ext>
            </a:extLst>
          </p:cNvPr>
          <p:cNvSpPr txBox="1"/>
          <p:nvPr/>
        </p:nvSpPr>
        <p:spPr>
          <a:xfrm>
            <a:off x="9544423" y="3429000"/>
            <a:ext cx="264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Joint work with: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3D1E93-3B24-4A52-8CDE-0C90E4A3F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4693989"/>
            <a:ext cx="1884013" cy="1413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A8F1E4-D21F-4DF8-983E-A80C21DAB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7" y="1876290"/>
            <a:ext cx="1632370" cy="1632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992340-2B6E-4345-B7E0-0F41276BD6EB}"/>
              </a:ext>
            </a:extLst>
          </p:cNvPr>
          <p:cNvSpPr txBox="1"/>
          <p:nvPr/>
        </p:nvSpPr>
        <p:spPr>
          <a:xfrm>
            <a:off x="4608707" y="4618973"/>
            <a:ext cx="395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Gill Sans MT" panose="020B0502020104020203"/>
              </a:rPr>
              <a:t>Phys Rev. Lett. 124, 120401 (2020)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B73C0-58E6-7748-2658-B7900D0F5E66}"/>
              </a:ext>
            </a:extLst>
          </p:cNvPr>
          <p:cNvSpPr txBox="1"/>
          <p:nvPr/>
        </p:nvSpPr>
        <p:spPr>
          <a:xfrm>
            <a:off x="5045051" y="5313405"/>
            <a:ext cx="2232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6DB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/>
              </a:rPr>
              <a:t>arXiv:2112.03717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C9003-C2B1-95EA-98E8-0755A1B37DBD}"/>
              </a:ext>
            </a:extLst>
          </p:cNvPr>
          <p:cNvSpPr txBox="1"/>
          <p:nvPr/>
        </p:nvSpPr>
        <p:spPr>
          <a:xfrm>
            <a:off x="5045051" y="5737667"/>
            <a:ext cx="2232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6DB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/>
              </a:rPr>
              <a:t>arXiv:2211.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6DB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xxxx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3B66E7-C35C-9EA1-50B7-ACB14488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2" y="3644211"/>
            <a:ext cx="2026034" cy="7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04BDCC-3D3A-3463-3894-843E86C112CE}"/>
              </a:ext>
            </a:extLst>
          </p:cNvPr>
          <p:cNvSpPr txBox="1"/>
          <p:nvPr/>
        </p:nvSpPr>
        <p:spPr>
          <a:xfrm>
            <a:off x="4718317" y="4974851"/>
            <a:ext cx="395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Phys Rev.  A 104, 052208 (2021)</a:t>
            </a:r>
          </a:p>
        </p:txBody>
      </p:sp>
    </p:spTree>
    <p:extLst>
      <p:ext uri="{BB962C8B-B14F-4D97-AF65-F5344CB8AC3E}">
        <p14:creationId xmlns:p14="http://schemas.microsoft.com/office/powerpoint/2010/main" val="101335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89E903D3-A067-D341-44D1-E42710EAFF43}"/>
              </a:ext>
            </a:extLst>
          </p:cNvPr>
          <p:cNvSpPr/>
          <p:nvPr/>
        </p:nvSpPr>
        <p:spPr>
          <a:xfrm>
            <a:off x="979816" y="2027898"/>
            <a:ext cx="10342645" cy="1950324"/>
          </a:xfrm>
          <a:custGeom>
            <a:avLst/>
            <a:gdLst>
              <a:gd name="connsiteX0" fmla="*/ 13838 w 10342645"/>
              <a:gd name="connsiteY0" fmla="*/ 0 h 1950324"/>
              <a:gd name="connsiteX1" fmla="*/ 10342645 w 10342645"/>
              <a:gd name="connsiteY1" fmla="*/ 0 h 1950324"/>
              <a:gd name="connsiteX2" fmla="*/ 10342645 w 10342645"/>
              <a:gd name="connsiteY2" fmla="*/ 152400 h 1950324"/>
              <a:gd name="connsiteX3" fmla="*/ 10342645 w 10342645"/>
              <a:gd name="connsiteY3" fmla="*/ 891750 h 1950324"/>
              <a:gd name="connsiteX4" fmla="*/ 10342645 w 10342645"/>
              <a:gd name="connsiteY4" fmla="*/ 1850502 h 1950324"/>
              <a:gd name="connsiteX5" fmla="*/ 6840986 w 10342645"/>
              <a:gd name="connsiteY5" fmla="*/ 1850502 h 1950324"/>
              <a:gd name="connsiteX6" fmla="*/ 6840986 w 10342645"/>
              <a:gd name="connsiteY6" fmla="*/ 891750 h 1950324"/>
              <a:gd name="connsiteX7" fmla="*/ 3249757 w 10342645"/>
              <a:gd name="connsiteY7" fmla="*/ 891750 h 1950324"/>
              <a:gd name="connsiteX8" fmla="*/ 3249757 w 10342645"/>
              <a:gd name="connsiteY8" fmla="*/ 1950324 h 1950324"/>
              <a:gd name="connsiteX9" fmla="*/ 0 w 10342645"/>
              <a:gd name="connsiteY9" fmla="*/ 1950324 h 1950324"/>
              <a:gd name="connsiteX10" fmla="*/ 0 w 10342645"/>
              <a:gd name="connsiteY10" fmla="*/ 5706 h 1950324"/>
              <a:gd name="connsiteX11" fmla="*/ 13838 w 10342645"/>
              <a:gd name="connsiteY11" fmla="*/ 5706 h 195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42645" h="1950324">
                <a:moveTo>
                  <a:pt x="13838" y="0"/>
                </a:moveTo>
                <a:lnTo>
                  <a:pt x="10342645" y="0"/>
                </a:lnTo>
                <a:lnTo>
                  <a:pt x="10342645" y="152400"/>
                </a:lnTo>
                <a:lnTo>
                  <a:pt x="10342645" y="891750"/>
                </a:lnTo>
                <a:lnTo>
                  <a:pt x="10342645" y="1850502"/>
                </a:lnTo>
                <a:lnTo>
                  <a:pt x="6840986" y="1850502"/>
                </a:lnTo>
                <a:lnTo>
                  <a:pt x="6840986" y="891750"/>
                </a:lnTo>
                <a:lnTo>
                  <a:pt x="3249757" y="891750"/>
                </a:lnTo>
                <a:lnTo>
                  <a:pt x="3249757" y="1950324"/>
                </a:lnTo>
                <a:lnTo>
                  <a:pt x="0" y="1950324"/>
                </a:lnTo>
                <a:lnTo>
                  <a:pt x="0" y="5706"/>
                </a:lnTo>
                <a:lnTo>
                  <a:pt x="13838" y="570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96F8C-3A79-ED66-C840-118E65428B55}"/>
              </a:ext>
            </a:extLst>
          </p:cNvPr>
          <p:cNvSpPr/>
          <p:nvPr/>
        </p:nvSpPr>
        <p:spPr>
          <a:xfrm>
            <a:off x="4311077" y="2097739"/>
            <a:ext cx="3481801" cy="634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7C587B-52A5-F9B0-D94B-7E63C3AAB8E3}"/>
              </a:ext>
            </a:extLst>
          </p:cNvPr>
          <p:cNvCxnSpPr>
            <a:cxnSpLocks/>
          </p:cNvCxnSpPr>
          <p:nvPr/>
        </p:nvCxnSpPr>
        <p:spPr>
          <a:xfrm>
            <a:off x="3517865" y="3384480"/>
            <a:ext cx="1284026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418C7A-EDAD-FA5D-0A78-6A70C284703E}"/>
              </a:ext>
            </a:extLst>
          </p:cNvPr>
          <p:cNvCxnSpPr>
            <a:cxnSpLocks/>
          </p:cNvCxnSpPr>
          <p:nvPr/>
        </p:nvCxnSpPr>
        <p:spPr>
          <a:xfrm>
            <a:off x="7820801" y="2584917"/>
            <a:ext cx="705956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<a:extLst>
              <a:ext uri="{FF2B5EF4-FFF2-40B4-BE49-F238E27FC236}">
                <a16:creationId xmlns:a16="http://schemas.microsoft.com/office/drawing/2014/main" id="{458A3FC9-C148-575D-1EBF-2035719B34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7" y="2834117"/>
            <a:ext cx="272762" cy="222476"/>
          </a:xfrm>
          <a:prstGeom prst="rect">
            <a:avLst/>
          </a:prstGeom>
        </p:spPr>
      </p:pic>
      <p:pic>
        <p:nvPicPr>
          <p:cNvPr id="86" name="Picture 8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12BB6C97-8897-5681-83D8-75DB8C85F6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70" y="3098009"/>
            <a:ext cx="265143" cy="219428"/>
          </a:xfrm>
          <a:prstGeom prst="rect">
            <a:avLst/>
          </a:prstGeom>
        </p:spPr>
      </p:pic>
      <p:pic>
        <p:nvPicPr>
          <p:cNvPr id="14" name="Picture 1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 title="IguanaTex Bitmap Display">
            <a:extLst>
              <a:ext uri="{FF2B5EF4-FFF2-40B4-BE49-F238E27FC236}">
                <a16:creationId xmlns:a16="http://schemas.microsoft.com/office/drawing/2014/main" id="{B0C050F9-367A-3C9C-80FB-02F1288F4FA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212" y="3121208"/>
            <a:ext cx="274286" cy="21333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5E6F6F-DE2E-ADFA-417B-75AF10D56F39}"/>
              </a:ext>
            </a:extLst>
          </p:cNvPr>
          <p:cNvCxnSpPr>
            <a:cxnSpLocks/>
          </p:cNvCxnSpPr>
          <p:nvPr/>
        </p:nvCxnSpPr>
        <p:spPr>
          <a:xfrm>
            <a:off x="10136455" y="3040008"/>
            <a:ext cx="1462308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 title="IguanaTex Bitmap Display">
            <a:extLst>
              <a:ext uri="{FF2B5EF4-FFF2-40B4-BE49-F238E27FC236}">
                <a16:creationId xmlns:a16="http://schemas.microsoft.com/office/drawing/2014/main" id="{73C2E17D-27BD-4038-5792-0FF71A14F1F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486" y="2920719"/>
            <a:ext cx="266667" cy="210285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36A24855-3D13-A501-B5B8-B0A45DB8283F}"/>
              </a:ext>
            </a:extLst>
          </p:cNvPr>
          <p:cNvSpPr/>
          <p:nvPr/>
        </p:nvSpPr>
        <p:spPr>
          <a:xfrm>
            <a:off x="3881097" y="3325700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BF773514-3D25-A3A2-11BB-B04F0340E3E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83" y="3602440"/>
            <a:ext cx="136534" cy="158478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1EC376FE-DF64-349C-4F2C-4B79BF697786}"/>
              </a:ext>
            </a:extLst>
          </p:cNvPr>
          <p:cNvSpPr/>
          <p:nvPr/>
        </p:nvSpPr>
        <p:spPr>
          <a:xfrm>
            <a:off x="8140509" y="2525203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1$&#10;\end{document}" title="IguanaTex Bitmap Display">
            <a:extLst>
              <a:ext uri="{FF2B5EF4-FFF2-40B4-BE49-F238E27FC236}">
                <a16:creationId xmlns:a16="http://schemas.microsoft.com/office/drawing/2014/main" id="{23933286-5087-4414-10A9-6491E17EB3F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509" y="2756455"/>
            <a:ext cx="152381" cy="119467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F7F6DC09-8A1D-34A7-EEA9-0575DDE9D4E1}"/>
              </a:ext>
            </a:extLst>
          </p:cNvPr>
          <p:cNvSpPr/>
          <p:nvPr/>
        </p:nvSpPr>
        <p:spPr>
          <a:xfrm>
            <a:off x="10638100" y="2980294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BEC91C-B514-0A27-044B-04A7C99CC5F8}"/>
              </a:ext>
            </a:extLst>
          </p:cNvPr>
          <p:cNvSpPr/>
          <p:nvPr/>
        </p:nvSpPr>
        <p:spPr>
          <a:xfrm>
            <a:off x="1882958" y="2369191"/>
            <a:ext cx="1603451" cy="121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94B49C-F88B-A6E5-5028-DEC4BB37DEBD}"/>
              </a:ext>
            </a:extLst>
          </p:cNvPr>
          <p:cNvCxnSpPr>
            <a:cxnSpLocks/>
          </p:cNvCxnSpPr>
          <p:nvPr/>
        </p:nvCxnSpPr>
        <p:spPr>
          <a:xfrm>
            <a:off x="704789" y="2980294"/>
            <a:ext cx="1183471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449EA6E-5FD3-1801-3BDB-4C4CCBEE3D80}"/>
              </a:ext>
            </a:extLst>
          </p:cNvPr>
          <p:cNvSpPr/>
          <p:nvPr/>
        </p:nvSpPr>
        <p:spPr>
          <a:xfrm>
            <a:off x="1276149" y="2920719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 title="IguanaTex Bitmap Display">
            <a:extLst>
              <a:ext uri="{FF2B5EF4-FFF2-40B4-BE49-F238E27FC236}">
                <a16:creationId xmlns:a16="http://schemas.microsoft.com/office/drawing/2014/main" id="{BD0027EF-930E-7D80-30A2-9DA19EEE4A1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19" y="3127904"/>
            <a:ext cx="142629" cy="204800"/>
          </a:xfrm>
          <a:prstGeom prst="rect">
            <a:avLst/>
          </a:prstGeom>
        </p:spPr>
      </p:pic>
      <p:pic>
        <p:nvPicPr>
          <p:cNvPr id="91" name="Picture 9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mc{E}_{\text{pre}}^{A_0\to A_1E}\]&#10;\end{document}" title="IguanaTex Bitmap Display">
            <a:extLst>
              <a:ext uri="{FF2B5EF4-FFF2-40B4-BE49-F238E27FC236}">
                <a16:creationId xmlns:a16="http://schemas.microsoft.com/office/drawing/2014/main" id="{413B19A2-D0D5-8D72-1D1F-5899AE72DE9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22" y="2835635"/>
            <a:ext cx="1004190" cy="329143"/>
          </a:xfrm>
          <a:prstGeom prst="rect">
            <a:avLst/>
          </a:prstGeom>
        </p:spPr>
      </p:pic>
      <p:pic>
        <p:nvPicPr>
          <p:cNvPr id="30" name="Picture 2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^{E},\Delta \tau_{\text{mem}})\]&#10;\end{document}" title="IguanaTex Bitmap Display">
            <a:extLst>
              <a:ext uri="{FF2B5EF4-FFF2-40B4-BE49-F238E27FC236}">
                <a16:creationId xmlns:a16="http://schemas.microsoft.com/office/drawing/2014/main" id="{5EAA0A13-951E-9537-B765-394DE0CCCD7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02" y="2288380"/>
            <a:ext cx="1397333" cy="297143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483490C-C7F7-23A7-067A-16C60D68A1ED}"/>
              </a:ext>
            </a:extLst>
          </p:cNvPr>
          <p:cNvCxnSpPr>
            <a:cxnSpLocks/>
          </p:cNvCxnSpPr>
          <p:nvPr/>
        </p:nvCxnSpPr>
        <p:spPr>
          <a:xfrm>
            <a:off x="7297222" y="3403653"/>
            <a:ext cx="1243621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6612A695-0FFD-DEAE-66E8-77503628F676}"/>
              </a:ext>
            </a:extLst>
          </p:cNvPr>
          <p:cNvSpPr/>
          <p:nvPr/>
        </p:nvSpPr>
        <p:spPr>
          <a:xfrm>
            <a:off x="8041044" y="3341871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DC5FDAE5-8378-44AD-06AF-F394F53956C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63" y="3582026"/>
            <a:ext cx="142629" cy="1609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E79648-8927-2A9E-DA9F-C55606778657}"/>
              </a:ext>
            </a:extLst>
          </p:cNvPr>
          <p:cNvSpPr txBox="1">
            <a:spLocks/>
          </p:cNvSpPr>
          <p:nvPr/>
        </p:nvSpPr>
        <p:spPr>
          <a:xfrm>
            <a:off x="787164" y="85179"/>
            <a:ext cx="10617672" cy="576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Quantum Combs as Compound Devices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36E695-98DF-86C9-3A83-D983B961FEB8}"/>
              </a:ext>
            </a:extLst>
          </p:cNvPr>
          <p:cNvCxnSpPr>
            <a:cxnSpLocks/>
          </p:cNvCxnSpPr>
          <p:nvPr/>
        </p:nvCxnSpPr>
        <p:spPr>
          <a:xfrm>
            <a:off x="3486409" y="2536796"/>
            <a:ext cx="810582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5837435-8EA0-4D86-3A92-2B39D1C73B19}"/>
              </a:ext>
            </a:extLst>
          </p:cNvPr>
          <p:cNvSpPr/>
          <p:nvPr/>
        </p:nvSpPr>
        <p:spPr>
          <a:xfrm>
            <a:off x="8540843" y="2386730"/>
            <a:ext cx="1581526" cy="121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" name="Picture 2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mc{E}_{\text{post}}^{B_0E\to B_1}\]&#10;\end{document}" title="IguanaTex Bitmap Display">
            <a:extLst>
              <a:ext uri="{FF2B5EF4-FFF2-40B4-BE49-F238E27FC236}">
                <a16:creationId xmlns:a16="http://schemas.microsoft.com/office/drawing/2014/main" id="{3FF5066E-4F04-5618-062D-BC331F15CDC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433" y="2858189"/>
            <a:ext cx="982857" cy="330667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BB4702E-46CA-F6DF-759F-B229DF752C26}"/>
              </a:ext>
            </a:extLst>
          </p:cNvPr>
          <p:cNvSpPr/>
          <p:nvPr/>
        </p:nvSpPr>
        <p:spPr>
          <a:xfrm>
            <a:off x="3728644" y="2488228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0$&#10;\end{document}" title="IguanaTex Bitmap Display">
            <a:extLst>
              <a:ext uri="{FF2B5EF4-FFF2-40B4-BE49-F238E27FC236}">
                <a16:creationId xmlns:a16="http://schemas.microsoft.com/office/drawing/2014/main" id="{4979BEEB-D6F7-1405-B6AC-414ABCCDF31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46" y="2744781"/>
            <a:ext cx="158476" cy="121907"/>
          </a:xfrm>
          <a:prstGeom prst="rect">
            <a:avLst/>
          </a:prstGeom>
        </p:spPr>
      </p:pic>
      <p:pic>
        <p:nvPicPr>
          <p:cNvPr id="20" name="Picture 1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 title="IguanaTex Bitmap Display">
            <a:extLst>
              <a:ext uri="{FF2B5EF4-FFF2-40B4-BE49-F238E27FC236}">
                <a16:creationId xmlns:a16="http://schemas.microsoft.com/office/drawing/2014/main" id="{15FCE88D-1119-5B7D-336D-90A9C028300F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100" y="3203638"/>
            <a:ext cx="136534" cy="202362"/>
          </a:xfrm>
          <a:prstGeom prst="rect">
            <a:avLst/>
          </a:prstGeom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id="{773B135D-F9D8-2037-104D-D7D082F8C6F3}"/>
              </a:ext>
            </a:extLst>
          </p:cNvPr>
          <p:cNvSpPr/>
          <p:nvPr/>
        </p:nvSpPr>
        <p:spPr>
          <a:xfrm>
            <a:off x="1092530" y="2731296"/>
            <a:ext cx="506466" cy="708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CB5CD7F-2471-631C-85CB-4D4EBD3A68EE}"/>
              </a:ext>
            </a:extLst>
          </p:cNvPr>
          <p:cNvSpPr/>
          <p:nvPr/>
        </p:nvSpPr>
        <p:spPr>
          <a:xfrm>
            <a:off x="3700690" y="3162604"/>
            <a:ext cx="506466" cy="7083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FD0386B-C43F-F43D-22C6-C0E98393005D}"/>
              </a:ext>
            </a:extLst>
          </p:cNvPr>
          <p:cNvSpPr/>
          <p:nvPr/>
        </p:nvSpPr>
        <p:spPr>
          <a:xfrm>
            <a:off x="7865874" y="3170066"/>
            <a:ext cx="506466" cy="708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4D0FDCA-591E-2640-E814-627849287D82}"/>
              </a:ext>
            </a:extLst>
          </p:cNvPr>
          <p:cNvSpPr/>
          <p:nvPr/>
        </p:nvSpPr>
        <p:spPr>
          <a:xfrm>
            <a:off x="10446512" y="2786551"/>
            <a:ext cx="506466" cy="7083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3DB3F76-B97A-73EA-327C-FBA2B4ACF8A7}"/>
              </a:ext>
            </a:extLst>
          </p:cNvPr>
          <p:cNvSpPr/>
          <p:nvPr/>
        </p:nvSpPr>
        <p:spPr>
          <a:xfrm>
            <a:off x="3536687" y="2285218"/>
            <a:ext cx="506466" cy="7083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F21FDB7-CB2A-1249-808D-63C4CB68A4DE}"/>
              </a:ext>
            </a:extLst>
          </p:cNvPr>
          <p:cNvSpPr/>
          <p:nvPr/>
        </p:nvSpPr>
        <p:spPr>
          <a:xfrm>
            <a:off x="7984098" y="2373852"/>
            <a:ext cx="450651" cy="6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4093C2-E6E9-16DC-5757-D95BDD78200E}"/>
              </a:ext>
            </a:extLst>
          </p:cNvPr>
          <p:cNvSpPr/>
          <p:nvPr/>
        </p:nvSpPr>
        <p:spPr>
          <a:xfrm>
            <a:off x="4801891" y="3033735"/>
            <a:ext cx="2495331" cy="634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6" name="Picture 4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,\Delta \tau)\]&#10;\end{document}" title="IguanaTex Bitmap Display">
            <a:extLst>
              <a:ext uri="{FF2B5EF4-FFF2-40B4-BE49-F238E27FC236}">
                <a16:creationId xmlns:a16="http://schemas.microsoft.com/office/drawing/2014/main" id="{B13EC8D2-3276-87B9-1007-4CFA58B170A8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64" y="3254194"/>
            <a:ext cx="854857" cy="260572"/>
          </a:xfrm>
          <a:prstGeom prst="rect">
            <a:avLst/>
          </a:prstGeom>
        </p:spPr>
      </p:pic>
      <p:pic>
        <p:nvPicPr>
          <p:cNvPr id="106" name="Picture 10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 \tau_{\text{mem}}=e_1-e_0$&#10;\end{document}" title="IguanaTex Bitmap Display">
            <a:extLst>
              <a:ext uri="{FF2B5EF4-FFF2-40B4-BE49-F238E27FC236}">
                <a16:creationId xmlns:a16="http://schemas.microsoft.com/office/drawing/2014/main" id="{D09BD58A-AE99-6CBD-9D2A-A1472E3C907C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55" y="1739687"/>
            <a:ext cx="1831619" cy="222476"/>
          </a:xfrm>
          <a:prstGeom prst="rect">
            <a:avLst/>
          </a:prstGeom>
        </p:spPr>
      </p:pic>
      <p:pic>
        <p:nvPicPr>
          <p:cNvPr id="24" name="Picture 2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 \tau=t_0-t_1$&#10;\end{document}" title="IguanaTex Bitmap Display">
            <a:extLst>
              <a:ext uri="{FF2B5EF4-FFF2-40B4-BE49-F238E27FC236}">
                <a16:creationId xmlns:a16="http://schemas.microsoft.com/office/drawing/2014/main" id="{F7D5C82A-75BF-0805-82F8-12B997AD8B83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66" y="3950156"/>
            <a:ext cx="1365334" cy="222476"/>
          </a:xfrm>
          <a:prstGeom prst="rect">
            <a:avLst/>
          </a:prstGeom>
        </p:spPr>
      </p:pic>
      <p:pic>
        <p:nvPicPr>
          <p:cNvPr id="33" name="Picture 32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comb transforms both the given channel $\mc{N}$ and its delay time $\Delta \tau$:&#10;\end{itemize}&#10;&#10;\end{document}" title="IguanaTex Bitmap Display">
            <a:extLst>
              <a:ext uri="{FF2B5EF4-FFF2-40B4-BE49-F238E27FC236}">
                <a16:creationId xmlns:a16="http://schemas.microsoft.com/office/drawing/2014/main" id="{793EFDAE-482F-17E8-1924-1EFC909C1B4D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3" y="5026015"/>
            <a:ext cx="8111256" cy="248381"/>
          </a:xfrm>
          <a:prstGeom prst="rect">
            <a:avLst/>
          </a:prstGeom>
        </p:spPr>
      </p:pic>
      <p:pic>
        <p:nvPicPr>
          <p:cNvPr id="85" name="Picture 8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^{A_1\to B_0},\;\Delta\tau) \mapsto (\mc{M}^{A_0\to B_1},\;\Delta\tau')\]&#10;\end{document}" title="IguanaTex Bitmap Display">
            <a:extLst>
              <a:ext uri="{FF2B5EF4-FFF2-40B4-BE49-F238E27FC236}">
                <a16:creationId xmlns:a16="http://schemas.microsoft.com/office/drawing/2014/main" id="{8B57AFE0-F535-571E-DC54-8324C487701E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20" y="5622855"/>
            <a:ext cx="3855238" cy="295619"/>
          </a:xfrm>
          <a:prstGeom prst="rect">
            <a:avLst/>
          </a:prstGeom>
        </p:spPr>
      </p:pic>
      <p:pic>
        <p:nvPicPr>
          <p:cNvPr id="89" name="Picture 8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where $\mc{M}^{A_0\to B_1}=\mc{E}^{B_0E\to B_1}_{\text{post}}\circ\mc{N}^{A_1\to B_0}\circ\mc{E}^{A_1\to A_1 E}_{\text{pre}}$&#10;\end{document}" title="IguanaTex Bitmap Display">
            <a:extLst>
              <a:ext uri="{FF2B5EF4-FFF2-40B4-BE49-F238E27FC236}">
                <a16:creationId xmlns:a16="http://schemas.microsoft.com/office/drawing/2014/main" id="{D0C0607D-9713-6F5C-5F41-A48FD7906249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44" y="6381930"/>
            <a:ext cx="5568000" cy="330667"/>
          </a:xfrm>
          <a:prstGeom prst="rect">
            <a:avLst/>
          </a:prstGeom>
        </p:spPr>
      </p:pic>
      <p:pic>
        <p:nvPicPr>
          <p:cNvPr id="26" name="Picture 2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 \tau'=t'_1-t'_0$&#10;\end{document}" title="IguanaTex Bitmap Display">
            <a:extLst>
              <a:ext uri="{FF2B5EF4-FFF2-40B4-BE49-F238E27FC236}">
                <a16:creationId xmlns:a16="http://schemas.microsoft.com/office/drawing/2014/main" id="{945B4DFA-B3B0-7988-A532-304CC9B7946A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52" y="4438969"/>
            <a:ext cx="1444571" cy="256000"/>
          </a:xfrm>
          <a:prstGeom prst="rect">
            <a:avLst/>
          </a:prstGeom>
        </p:spPr>
      </p:pic>
      <p:pic>
        <p:nvPicPr>
          <p:cNvPr id="130" name="Picture 12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textcolor{red}{$\Delta \tau$ and $\Delta \tau'$ \\are fixed by the comb.}&#10;\end{center}&#10;\end{document}" title="IguanaTex Bitmap Display">
            <a:extLst>
              <a:ext uri="{FF2B5EF4-FFF2-40B4-BE49-F238E27FC236}">
                <a16:creationId xmlns:a16="http://schemas.microsoft.com/office/drawing/2014/main" id="{3806AB16-9E8A-0911-75EA-FA6FD9243A17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433" y="4200966"/>
            <a:ext cx="2442667" cy="545524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2272D984-C384-9C97-FA96-B598F9A710B2}"/>
              </a:ext>
            </a:extLst>
          </p:cNvPr>
          <p:cNvSpPr/>
          <p:nvPr/>
        </p:nvSpPr>
        <p:spPr>
          <a:xfrm>
            <a:off x="4009488" y="5528262"/>
            <a:ext cx="4259412" cy="484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36872B-48A7-9D97-530B-0230BD3DBE2B}"/>
              </a:ext>
            </a:extLst>
          </p:cNvPr>
          <p:cNvSpPr txBox="1"/>
          <p:nvPr/>
        </p:nvSpPr>
        <p:spPr>
          <a:xfrm>
            <a:off x="9556123" y="1357892"/>
            <a:ext cx="2437021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Chiribella</a:t>
            </a:r>
            <a:r>
              <a:rPr lang="en-US" sz="1400" dirty="0"/>
              <a:t> </a:t>
            </a:r>
            <a:r>
              <a:rPr lang="en-US" sz="1400" i="1" dirty="0"/>
              <a:t>et al. EPL </a:t>
            </a:r>
            <a:r>
              <a:rPr lang="en-US" sz="1400" b="1" dirty="0"/>
              <a:t>101</a:t>
            </a:r>
            <a:r>
              <a:rPr lang="en-US" sz="1400" dirty="0"/>
              <a:t> (2008)</a:t>
            </a:r>
            <a:endParaRPr lang="en-US" sz="1400" i="1" dirty="0"/>
          </a:p>
        </p:txBody>
      </p:sp>
      <p:pic>
        <p:nvPicPr>
          <p:cNvPr id="3" name="Picture 2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is structure is a \textbf{quantum comb}:&#10;\end{itemize}&#10;&#10;\end{document}" title="IguanaTex Bitmap Display">
            <a:extLst>
              <a:ext uri="{FF2B5EF4-FFF2-40B4-BE49-F238E27FC236}">
                <a16:creationId xmlns:a16="http://schemas.microsoft.com/office/drawing/2014/main" id="{80753598-25F8-8121-52BC-01F9204A596A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8" y="1188507"/>
            <a:ext cx="4310868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89E903D3-A067-D341-44D1-E42710EAFF43}"/>
              </a:ext>
            </a:extLst>
          </p:cNvPr>
          <p:cNvSpPr/>
          <p:nvPr/>
        </p:nvSpPr>
        <p:spPr>
          <a:xfrm>
            <a:off x="984917" y="2013013"/>
            <a:ext cx="10342645" cy="1950324"/>
          </a:xfrm>
          <a:custGeom>
            <a:avLst/>
            <a:gdLst>
              <a:gd name="connsiteX0" fmla="*/ 13838 w 10342645"/>
              <a:gd name="connsiteY0" fmla="*/ 0 h 1950324"/>
              <a:gd name="connsiteX1" fmla="*/ 10342645 w 10342645"/>
              <a:gd name="connsiteY1" fmla="*/ 0 h 1950324"/>
              <a:gd name="connsiteX2" fmla="*/ 10342645 w 10342645"/>
              <a:gd name="connsiteY2" fmla="*/ 152400 h 1950324"/>
              <a:gd name="connsiteX3" fmla="*/ 10342645 w 10342645"/>
              <a:gd name="connsiteY3" fmla="*/ 891750 h 1950324"/>
              <a:gd name="connsiteX4" fmla="*/ 10342645 w 10342645"/>
              <a:gd name="connsiteY4" fmla="*/ 1850502 h 1950324"/>
              <a:gd name="connsiteX5" fmla="*/ 6840986 w 10342645"/>
              <a:gd name="connsiteY5" fmla="*/ 1850502 h 1950324"/>
              <a:gd name="connsiteX6" fmla="*/ 6840986 w 10342645"/>
              <a:gd name="connsiteY6" fmla="*/ 891750 h 1950324"/>
              <a:gd name="connsiteX7" fmla="*/ 3249757 w 10342645"/>
              <a:gd name="connsiteY7" fmla="*/ 891750 h 1950324"/>
              <a:gd name="connsiteX8" fmla="*/ 3249757 w 10342645"/>
              <a:gd name="connsiteY8" fmla="*/ 1950324 h 1950324"/>
              <a:gd name="connsiteX9" fmla="*/ 0 w 10342645"/>
              <a:gd name="connsiteY9" fmla="*/ 1950324 h 1950324"/>
              <a:gd name="connsiteX10" fmla="*/ 0 w 10342645"/>
              <a:gd name="connsiteY10" fmla="*/ 5706 h 1950324"/>
              <a:gd name="connsiteX11" fmla="*/ 13838 w 10342645"/>
              <a:gd name="connsiteY11" fmla="*/ 5706 h 195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42645" h="1950324">
                <a:moveTo>
                  <a:pt x="13838" y="0"/>
                </a:moveTo>
                <a:lnTo>
                  <a:pt x="10342645" y="0"/>
                </a:lnTo>
                <a:lnTo>
                  <a:pt x="10342645" y="152400"/>
                </a:lnTo>
                <a:lnTo>
                  <a:pt x="10342645" y="891750"/>
                </a:lnTo>
                <a:lnTo>
                  <a:pt x="10342645" y="1850502"/>
                </a:lnTo>
                <a:lnTo>
                  <a:pt x="6840986" y="1850502"/>
                </a:lnTo>
                <a:lnTo>
                  <a:pt x="6840986" y="891750"/>
                </a:lnTo>
                <a:lnTo>
                  <a:pt x="3249757" y="891750"/>
                </a:lnTo>
                <a:lnTo>
                  <a:pt x="3249757" y="1950324"/>
                </a:lnTo>
                <a:lnTo>
                  <a:pt x="0" y="1950324"/>
                </a:lnTo>
                <a:lnTo>
                  <a:pt x="0" y="5706"/>
                </a:lnTo>
                <a:lnTo>
                  <a:pt x="13838" y="570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96F8C-3A79-ED66-C840-118E65428B55}"/>
              </a:ext>
            </a:extLst>
          </p:cNvPr>
          <p:cNvSpPr/>
          <p:nvPr/>
        </p:nvSpPr>
        <p:spPr>
          <a:xfrm>
            <a:off x="4316178" y="2082854"/>
            <a:ext cx="3481801" cy="634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7C587B-52A5-F9B0-D94B-7E63C3AAB8E3}"/>
              </a:ext>
            </a:extLst>
          </p:cNvPr>
          <p:cNvCxnSpPr>
            <a:cxnSpLocks/>
          </p:cNvCxnSpPr>
          <p:nvPr/>
        </p:nvCxnSpPr>
        <p:spPr>
          <a:xfrm>
            <a:off x="3522966" y="3369595"/>
            <a:ext cx="1284026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418C7A-EDAD-FA5D-0A78-6A70C284703E}"/>
              </a:ext>
            </a:extLst>
          </p:cNvPr>
          <p:cNvCxnSpPr>
            <a:cxnSpLocks/>
          </p:cNvCxnSpPr>
          <p:nvPr/>
        </p:nvCxnSpPr>
        <p:spPr>
          <a:xfrm>
            <a:off x="7825902" y="2570032"/>
            <a:ext cx="705956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<a:extLst>
              <a:ext uri="{FF2B5EF4-FFF2-40B4-BE49-F238E27FC236}">
                <a16:creationId xmlns:a16="http://schemas.microsoft.com/office/drawing/2014/main" id="{458A3FC9-C148-575D-1EBF-2035719B34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8" y="2819232"/>
            <a:ext cx="272762" cy="222476"/>
          </a:xfrm>
          <a:prstGeom prst="rect">
            <a:avLst/>
          </a:prstGeom>
        </p:spPr>
      </p:pic>
      <p:pic>
        <p:nvPicPr>
          <p:cNvPr id="86" name="Picture 8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12BB6C97-8897-5681-83D8-75DB8C85F6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71" y="3083124"/>
            <a:ext cx="265143" cy="219428"/>
          </a:xfrm>
          <a:prstGeom prst="rect">
            <a:avLst/>
          </a:prstGeom>
        </p:spPr>
      </p:pic>
      <p:pic>
        <p:nvPicPr>
          <p:cNvPr id="14" name="Picture 1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 title="IguanaTex Bitmap Display">
            <a:extLst>
              <a:ext uri="{FF2B5EF4-FFF2-40B4-BE49-F238E27FC236}">
                <a16:creationId xmlns:a16="http://schemas.microsoft.com/office/drawing/2014/main" id="{B0C050F9-367A-3C9C-80FB-02F1288F4FA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313" y="3106323"/>
            <a:ext cx="274286" cy="21333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5E6F6F-DE2E-ADFA-417B-75AF10D56F39}"/>
              </a:ext>
            </a:extLst>
          </p:cNvPr>
          <p:cNvCxnSpPr>
            <a:cxnSpLocks/>
          </p:cNvCxnSpPr>
          <p:nvPr/>
        </p:nvCxnSpPr>
        <p:spPr>
          <a:xfrm>
            <a:off x="10141556" y="3025123"/>
            <a:ext cx="1462308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 title="IguanaTex Bitmap Display">
            <a:extLst>
              <a:ext uri="{FF2B5EF4-FFF2-40B4-BE49-F238E27FC236}">
                <a16:creationId xmlns:a16="http://schemas.microsoft.com/office/drawing/2014/main" id="{73C2E17D-27BD-4038-5792-0FF71A14F1F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587" y="2905834"/>
            <a:ext cx="266667" cy="210285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36A24855-3D13-A501-B5B8-B0A45DB8283F}"/>
              </a:ext>
            </a:extLst>
          </p:cNvPr>
          <p:cNvSpPr/>
          <p:nvPr/>
        </p:nvSpPr>
        <p:spPr>
          <a:xfrm>
            <a:off x="3886198" y="3310815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EAD52BDA-A29A-4598-CC03-C1C19CEB476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84" y="3587555"/>
            <a:ext cx="136534" cy="158478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1EC376FE-DF64-349C-4F2C-4B79BF697786}"/>
              </a:ext>
            </a:extLst>
          </p:cNvPr>
          <p:cNvSpPr/>
          <p:nvPr/>
        </p:nvSpPr>
        <p:spPr>
          <a:xfrm>
            <a:off x="8145610" y="2510318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1$&#10;\end{document}" title="IguanaTex Bitmap Display">
            <a:extLst>
              <a:ext uri="{FF2B5EF4-FFF2-40B4-BE49-F238E27FC236}">
                <a16:creationId xmlns:a16="http://schemas.microsoft.com/office/drawing/2014/main" id="{23933286-5087-4414-10A9-6491E17EB3F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610" y="2741570"/>
            <a:ext cx="152381" cy="119467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F7F6DC09-8A1D-34A7-EEA9-0575DDE9D4E1}"/>
              </a:ext>
            </a:extLst>
          </p:cNvPr>
          <p:cNvSpPr/>
          <p:nvPr/>
        </p:nvSpPr>
        <p:spPr>
          <a:xfrm>
            <a:off x="10643201" y="2965409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BEC91C-B514-0A27-044B-04A7C99CC5F8}"/>
              </a:ext>
            </a:extLst>
          </p:cNvPr>
          <p:cNvSpPr/>
          <p:nvPr/>
        </p:nvSpPr>
        <p:spPr>
          <a:xfrm>
            <a:off x="1888059" y="2354306"/>
            <a:ext cx="1603451" cy="7520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94B49C-F88B-A6E5-5028-DEC4BB37DEBD}"/>
              </a:ext>
            </a:extLst>
          </p:cNvPr>
          <p:cNvCxnSpPr>
            <a:cxnSpLocks/>
          </p:cNvCxnSpPr>
          <p:nvPr/>
        </p:nvCxnSpPr>
        <p:spPr>
          <a:xfrm>
            <a:off x="709890" y="2965409"/>
            <a:ext cx="1183471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449EA6E-5FD3-1801-3BDB-4C4CCBEE3D80}"/>
              </a:ext>
            </a:extLst>
          </p:cNvPr>
          <p:cNvSpPr/>
          <p:nvPr/>
        </p:nvSpPr>
        <p:spPr>
          <a:xfrm>
            <a:off x="1281250" y="2905834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'_0$&#10;\end{document}" title="IguanaTex Bitmap Display">
            <a:extLst>
              <a:ext uri="{FF2B5EF4-FFF2-40B4-BE49-F238E27FC236}">
                <a16:creationId xmlns:a16="http://schemas.microsoft.com/office/drawing/2014/main" id="{BE4A94D0-DF7F-C9D5-FBC4-94A75478A7F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20" y="3113019"/>
            <a:ext cx="142629" cy="204800"/>
          </a:xfrm>
          <a:prstGeom prst="rect">
            <a:avLst/>
          </a:prstGeom>
        </p:spPr>
      </p:pic>
      <p:pic>
        <p:nvPicPr>
          <p:cNvPr id="10" name="Picture 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mc{E}_{\text{pre}}^{A_0\to E}\]&#10;\end{document}" title="IguanaTex Bitmap Display">
            <a:extLst>
              <a:ext uri="{FF2B5EF4-FFF2-40B4-BE49-F238E27FC236}">
                <a16:creationId xmlns:a16="http://schemas.microsoft.com/office/drawing/2014/main" id="{7DD431E1-2241-83DE-719D-B37FFC2B95F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91" y="2586645"/>
            <a:ext cx="752762" cy="329143"/>
          </a:xfrm>
          <a:prstGeom prst="rect">
            <a:avLst/>
          </a:prstGeom>
        </p:spPr>
      </p:pic>
      <p:pic>
        <p:nvPicPr>
          <p:cNvPr id="30" name="Picture 2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^{E},\Delta \tau_{\text{mem}})\]&#10;\end{document}" title="IguanaTex Bitmap Display">
            <a:extLst>
              <a:ext uri="{FF2B5EF4-FFF2-40B4-BE49-F238E27FC236}">
                <a16:creationId xmlns:a16="http://schemas.microsoft.com/office/drawing/2014/main" id="{5EAA0A13-951E-9537-B765-394DE0CCCD7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03" y="2273495"/>
            <a:ext cx="1397333" cy="297143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483490C-C7F7-23A7-067A-16C60D68A1ED}"/>
              </a:ext>
            </a:extLst>
          </p:cNvPr>
          <p:cNvCxnSpPr>
            <a:cxnSpLocks/>
          </p:cNvCxnSpPr>
          <p:nvPr/>
        </p:nvCxnSpPr>
        <p:spPr>
          <a:xfrm>
            <a:off x="7302323" y="3388768"/>
            <a:ext cx="1243621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6612A695-0FFD-DEAE-66E8-77503628F676}"/>
              </a:ext>
            </a:extLst>
          </p:cNvPr>
          <p:cNvSpPr/>
          <p:nvPr/>
        </p:nvSpPr>
        <p:spPr>
          <a:xfrm>
            <a:off x="8046145" y="332698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A72C3B18-495C-D962-99F3-3906D07F4DD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64" y="3567141"/>
            <a:ext cx="142629" cy="16091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36E695-98DF-86C9-3A83-D983B961FEB8}"/>
              </a:ext>
            </a:extLst>
          </p:cNvPr>
          <p:cNvCxnSpPr>
            <a:cxnSpLocks/>
          </p:cNvCxnSpPr>
          <p:nvPr/>
        </p:nvCxnSpPr>
        <p:spPr>
          <a:xfrm>
            <a:off x="3491510" y="2521911"/>
            <a:ext cx="810582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5837435-8EA0-4D86-3A92-2B39D1C73B19}"/>
              </a:ext>
            </a:extLst>
          </p:cNvPr>
          <p:cNvSpPr/>
          <p:nvPr/>
        </p:nvSpPr>
        <p:spPr>
          <a:xfrm>
            <a:off x="8545944" y="2371845"/>
            <a:ext cx="1581526" cy="121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" name="Picture 2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mc{E}_{\text{post}}^{B_0E\to B_1}\]&#10;\end{document}" title="IguanaTex Bitmap Display">
            <a:extLst>
              <a:ext uri="{FF2B5EF4-FFF2-40B4-BE49-F238E27FC236}">
                <a16:creationId xmlns:a16="http://schemas.microsoft.com/office/drawing/2014/main" id="{3FF5066E-4F04-5618-062D-BC331F15CDC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34" y="2843304"/>
            <a:ext cx="982857" cy="330667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BB4702E-46CA-F6DF-759F-B229DF752C26}"/>
              </a:ext>
            </a:extLst>
          </p:cNvPr>
          <p:cNvSpPr/>
          <p:nvPr/>
        </p:nvSpPr>
        <p:spPr>
          <a:xfrm>
            <a:off x="3733745" y="2473343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0$&#10;\end{document}" title="IguanaTex Bitmap Display">
            <a:extLst>
              <a:ext uri="{FF2B5EF4-FFF2-40B4-BE49-F238E27FC236}">
                <a16:creationId xmlns:a16="http://schemas.microsoft.com/office/drawing/2014/main" id="{4979BEEB-D6F7-1405-B6AC-414ABCCDF31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47" y="2729896"/>
            <a:ext cx="158476" cy="121907"/>
          </a:xfrm>
          <a:prstGeom prst="rect">
            <a:avLst/>
          </a:prstGeom>
        </p:spPr>
      </p:pic>
      <p:pic>
        <p:nvPicPr>
          <p:cNvPr id="29" name="Picture 2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 title="IguanaTex Bitmap Display">
            <a:extLst>
              <a:ext uri="{FF2B5EF4-FFF2-40B4-BE49-F238E27FC236}">
                <a16:creationId xmlns:a16="http://schemas.microsoft.com/office/drawing/2014/main" id="{B8FF69AB-7BEA-93A1-1454-98CA514A1F0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201" y="3188753"/>
            <a:ext cx="136534" cy="202362"/>
          </a:xfrm>
          <a:prstGeom prst="rect">
            <a:avLst/>
          </a:prstGeom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id="{773B135D-F9D8-2037-104D-D7D082F8C6F3}"/>
              </a:ext>
            </a:extLst>
          </p:cNvPr>
          <p:cNvSpPr/>
          <p:nvPr/>
        </p:nvSpPr>
        <p:spPr>
          <a:xfrm>
            <a:off x="1097631" y="2716411"/>
            <a:ext cx="506466" cy="708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CB5CD7F-2471-631C-85CB-4D4EBD3A68EE}"/>
              </a:ext>
            </a:extLst>
          </p:cNvPr>
          <p:cNvSpPr/>
          <p:nvPr/>
        </p:nvSpPr>
        <p:spPr>
          <a:xfrm>
            <a:off x="3705791" y="3147719"/>
            <a:ext cx="506466" cy="7083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FD0386B-C43F-F43D-22C6-C0E98393005D}"/>
              </a:ext>
            </a:extLst>
          </p:cNvPr>
          <p:cNvSpPr/>
          <p:nvPr/>
        </p:nvSpPr>
        <p:spPr>
          <a:xfrm>
            <a:off x="7870975" y="3155181"/>
            <a:ext cx="506466" cy="708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4D0FDCA-591E-2640-E814-627849287D82}"/>
              </a:ext>
            </a:extLst>
          </p:cNvPr>
          <p:cNvSpPr/>
          <p:nvPr/>
        </p:nvSpPr>
        <p:spPr>
          <a:xfrm>
            <a:off x="10451613" y="2771666"/>
            <a:ext cx="506466" cy="7083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3DB3F76-B97A-73EA-327C-FBA2B4ACF8A7}"/>
              </a:ext>
            </a:extLst>
          </p:cNvPr>
          <p:cNvSpPr/>
          <p:nvPr/>
        </p:nvSpPr>
        <p:spPr>
          <a:xfrm>
            <a:off x="3541788" y="2270333"/>
            <a:ext cx="506466" cy="7083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F21FDB7-CB2A-1249-808D-63C4CB68A4DE}"/>
              </a:ext>
            </a:extLst>
          </p:cNvPr>
          <p:cNvSpPr/>
          <p:nvPr/>
        </p:nvSpPr>
        <p:spPr>
          <a:xfrm>
            <a:off x="7989199" y="2358967"/>
            <a:ext cx="450651" cy="6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F4093C2-E6E9-16DC-5757-D95BDD78200E}"/>
              </a:ext>
            </a:extLst>
          </p:cNvPr>
          <p:cNvSpPr/>
          <p:nvPr/>
        </p:nvSpPr>
        <p:spPr>
          <a:xfrm>
            <a:off x="4806992" y="3018850"/>
            <a:ext cx="2495331" cy="634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6" name="Picture 4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,\Delta \tau)\]&#10;\end{document}" title="IguanaTex Bitmap Display">
            <a:extLst>
              <a:ext uri="{FF2B5EF4-FFF2-40B4-BE49-F238E27FC236}">
                <a16:creationId xmlns:a16="http://schemas.microsoft.com/office/drawing/2014/main" id="{B13EC8D2-3276-87B9-1007-4CFA58B170A8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65" y="3239309"/>
            <a:ext cx="854857" cy="260572"/>
          </a:xfrm>
          <a:prstGeom prst="rect">
            <a:avLst/>
          </a:prstGeom>
        </p:spPr>
      </p:pic>
      <p:pic>
        <p:nvPicPr>
          <p:cNvPr id="106" name="Picture 10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 \tau_{\text{mem}}=e_1-e_0$&#10;\end{document}" title="IguanaTex Bitmap Display">
            <a:extLst>
              <a:ext uri="{FF2B5EF4-FFF2-40B4-BE49-F238E27FC236}">
                <a16:creationId xmlns:a16="http://schemas.microsoft.com/office/drawing/2014/main" id="{D09BD58A-AE99-6CBD-9D2A-A1472E3C907C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56" y="1724802"/>
            <a:ext cx="1831619" cy="222476"/>
          </a:xfrm>
          <a:prstGeom prst="rect">
            <a:avLst/>
          </a:prstGeom>
        </p:spPr>
      </p:pic>
      <p:pic>
        <p:nvPicPr>
          <p:cNvPr id="32" name="Picture 3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 \tau=t_0-t_1$&#10;\end{document}" title="IguanaTex Bitmap Display">
            <a:extLst>
              <a:ext uri="{FF2B5EF4-FFF2-40B4-BE49-F238E27FC236}">
                <a16:creationId xmlns:a16="http://schemas.microsoft.com/office/drawing/2014/main" id="{DCF619DB-88C6-5DDE-E09D-2C22329122EE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67" y="3935271"/>
            <a:ext cx="1365334" cy="222476"/>
          </a:xfrm>
          <a:prstGeom prst="rect">
            <a:avLst/>
          </a:prstGeom>
        </p:spPr>
      </p:pic>
      <p:pic>
        <p:nvPicPr>
          <p:cNvPr id="34" name="Picture 3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 \tau'=t'_1-t'_0$&#10;\end{document}" title="IguanaTex Bitmap Display">
            <a:extLst>
              <a:ext uri="{FF2B5EF4-FFF2-40B4-BE49-F238E27FC236}">
                <a16:creationId xmlns:a16="http://schemas.microsoft.com/office/drawing/2014/main" id="{5E631A43-077E-7F78-8629-10A76FA06A68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53" y="4424084"/>
            <a:ext cx="1444571" cy="256000"/>
          </a:xfrm>
          <a:prstGeom prst="rect">
            <a:avLst/>
          </a:prstGeom>
        </p:spPr>
      </p:pic>
      <p:sp>
        <p:nvSpPr>
          <p:cNvPr id="11" name="Chord 10">
            <a:extLst>
              <a:ext uri="{FF2B5EF4-FFF2-40B4-BE49-F238E27FC236}">
                <a16:creationId xmlns:a16="http://schemas.microsoft.com/office/drawing/2014/main" id="{314FD772-EBFF-23EF-1D63-4DAB637E66A0}"/>
              </a:ext>
            </a:extLst>
          </p:cNvPr>
          <p:cNvSpPr/>
          <p:nvPr/>
        </p:nvSpPr>
        <p:spPr>
          <a:xfrm rot="1398117">
            <a:off x="3048536" y="3188366"/>
            <a:ext cx="718657" cy="708334"/>
          </a:xfrm>
          <a:prstGeom prst="chor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^{A_1}$&#10;\end{document}" title="IguanaTex Bitmap Display">
            <a:extLst>
              <a:ext uri="{FF2B5EF4-FFF2-40B4-BE49-F238E27FC236}">
                <a16:creationId xmlns:a16="http://schemas.microsoft.com/office/drawing/2014/main" id="{278C5334-CCB8-7F37-BAF6-EA89660E9FCE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17" y="3377041"/>
            <a:ext cx="347429" cy="272762"/>
          </a:xfrm>
          <a:prstGeom prst="rect">
            <a:avLst/>
          </a:prstGeom>
        </p:spPr>
      </p:pic>
      <p:pic>
        <p:nvPicPr>
          <p:cNvPr id="33" name="Picture 32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When $A_1$ is independent of $A_0$, it is possible for $t_0'&gt;t_0\geq t_1$,&#10;\end{itemize}&#10;&#10;\end{document}" title="IguanaTex Bitmap Display">
            <a:extLst>
              <a:ext uri="{FF2B5EF4-FFF2-40B4-BE49-F238E27FC236}">
                <a16:creationId xmlns:a16="http://schemas.microsoft.com/office/drawing/2014/main" id="{ABE4B7B0-EB4A-3A12-9D04-FDDACF2D1F3F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0" y="5155597"/>
            <a:ext cx="6985158" cy="256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7A1660-EB9B-ACB9-09F4-BA5433581EBB}"/>
              </a:ext>
            </a:extLst>
          </p:cNvPr>
          <p:cNvSpPr txBox="1">
            <a:spLocks/>
          </p:cNvSpPr>
          <p:nvPr/>
        </p:nvSpPr>
        <p:spPr>
          <a:xfrm>
            <a:off x="787164" y="85179"/>
            <a:ext cx="10617672" cy="576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Quantum Combs as Compound Devices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917C7-2300-A7D2-4D91-9A2F38949062}"/>
              </a:ext>
            </a:extLst>
          </p:cNvPr>
          <p:cNvSpPr txBox="1"/>
          <p:nvPr/>
        </p:nvSpPr>
        <p:spPr>
          <a:xfrm>
            <a:off x="9558717" y="1346375"/>
            <a:ext cx="2488537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Chiribella</a:t>
            </a:r>
            <a:r>
              <a:rPr lang="en-US" sz="1400" dirty="0"/>
              <a:t> </a:t>
            </a:r>
            <a:r>
              <a:rPr lang="en-US" sz="1400" i="1" dirty="0"/>
              <a:t>et al. EPL </a:t>
            </a:r>
            <a:r>
              <a:rPr lang="en-US" sz="1400" b="1" dirty="0"/>
              <a:t>101</a:t>
            </a:r>
            <a:r>
              <a:rPr lang="en-US" sz="1400" dirty="0"/>
              <a:t> (2008)</a:t>
            </a:r>
            <a:endParaRPr lang="en-US" sz="1400" i="1" dirty="0"/>
          </a:p>
        </p:txBody>
      </p:sp>
      <p:pic>
        <p:nvPicPr>
          <p:cNvPr id="9" name="Picture 8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is structure is a \textbf{quantum comb}:&#10;\end{itemize}&#10;&#10;\end{document}" title="IguanaTex Bitmap Display">
            <a:extLst>
              <a:ext uri="{FF2B5EF4-FFF2-40B4-BE49-F238E27FC236}">
                <a16:creationId xmlns:a16="http://schemas.microsoft.com/office/drawing/2014/main" id="{8471C07B-2187-038D-743C-7534658E962F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8" y="1188507"/>
            <a:ext cx="4310868" cy="224001"/>
          </a:xfrm>
          <a:prstGeom prst="rect">
            <a:avLst/>
          </a:prstGeom>
        </p:spPr>
      </p:pic>
      <p:pic>
        <p:nvPicPr>
          <p:cNvPr id="15" name="Picture 1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textcolor{red}{$\Delta \tau$ and $\Delta \tau'$ \\are fixed by the comb.}&#10;\end{center}&#10;\end{document}" title="IguanaTex Bitmap Display">
            <a:extLst>
              <a:ext uri="{FF2B5EF4-FFF2-40B4-BE49-F238E27FC236}">
                <a16:creationId xmlns:a16="http://schemas.microsoft.com/office/drawing/2014/main" id="{EF0163E8-CABE-20DF-DA27-6E4BAB836F38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433" y="4200966"/>
            <a:ext cx="2442667" cy="545524"/>
          </a:xfrm>
          <a:prstGeom prst="rect">
            <a:avLst/>
          </a:prstGeom>
        </p:spPr>
      </p:pic>
      <p:pic>
        <p:nvPicPr>
          <p:cNvPr id="38" name="Picture 3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ightarrow\;\;$ $\Delta\tau&gt;\Delta\tau'$&#10;\end{document}" title="IguanaTex Bitmap Display">
            <a:extLst>
              <a:ext uri="{FF2B5EF4-FFF2-40B4-BE49-F238E27FC236}">
                <a16:creationId xmlns:a16="http://schemas.microsoft.com/office/drawing/2014/main" id="{65A1B978-FAAF-406C-24E5-E2170653D57F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113" y="5685967"/>
            <a:ext cx="1554286" cy="201143"/>
          </a:xfrm>
          <a:prstGeom prst="rect">
            <a:avLst/>
          </a:prstGeom>
        </p:spPr>
      </p:pic>
      <p:pic>
        <p:nvPicPr>
          <p:cNvPr id="44" name="Picture 4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i.e. the delay time has \textit{decreased}.&#10;\end{document}" title="IguanaTex Bitmap Display">
            <a:extLst>
              <a:ext uri="{FF2B5EF4-FFF2-40B4-BE49-F238E27FC236}">
                <a16:creationId xmlns:a16="http://schemas.microsoft.com/office/drawing/2014/main" id="{FAF641BD-977A-C900-6D69-D4980705148B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98" y="6153524"/>
            <a:ext cx="3612952" cy="2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C3E1F0-F8B1-7DF6-7CDD-A20D54D11D8A}"/>
              </a:ext>
            </a:extLst>
          </p:cNvPr>
          <p:cNvSpPr txBox="1"/>
          <p:nvPr/>
        </p:nvSpPr>
        <p:spPr>
          <a:xfrm>
            <a:off x="1140432" y="3020603"/>
            <a:ext cx="9481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Resource Theory of Entanglement with Delay Times</a:t>
            </a:r>
          </a:p>
        </p:txBody>
      </p:sp>
    </p:spTree>
    <p:extLst>
      <p:ext uri="{BB962C8B-B14F-4D97-AF65-F5344CB8AC3E}">
        <p14:creationId xmlns:p14="http://schemas.microsoft.com/office/powerpoint/2010/main" val="2014533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5003-D84A-4A6D-9D14-D98EA184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591" y="104602"/>
            <a:ext cx="678481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LOCC Devices</a:t>
            </a:r>
          </a:p>
        </p:txBody>
      </p:sp>
      <p:pic>
        <p:nvPicPr>
          <p:cNvPr id="76" name="Picture 75" descr="\documentclass{article}&#10;\usepackage{amsmath,amssymb,amsthm}&#10;\textwidth=5.3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Consider any physical implementation of a bipartite LOCC channel.&#10;\end{itemize}&#10;&#10;\end{document}" title="IguanaTex Bitmap Display">
            <a:extLst>
              <a:ext uri="{FF2B5EF4-FFF2-40B4-BE49-F238E27FC236}">
                <a16:creationId xmlns:a16="http://schemas.microsoft.com/office/drawing/2014/main" id="{5A648BAD-EFFC-5315-F291-74D463F356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1" y="1064867"/>
            <a:ext cx="7777546" cy="230095"/>
          </a:xfrm>
          <a:prstGeom prst="rect">
            <a:avLst/>
          </a:prstGeom>
        </p:spPr>
      </p:pic>
      <p:pic>
        <p:nvPicPr>
          <p:cNvPr id="90" name="Picture 8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<a:extLst>
              <a:ext uri="{FF2B5EF4-FFF2-40B4-BE49-F238E27FC236}">
                <a16:creationId xmlns:a16="http://schemas.microsoft.com/office/drawing/2014/main" id="{DF157D8F-7D66-4E32-615B-2AC47F3BC20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91" y="1967445"/>
            <a:ext cx="272762" cy="222476"/>
          </a:xfrm>
          <a:prstGeom prst="rect">
            <a:avLst/>
          </a:prstGeom>
        </p:spPr>
      </p:pic>
      <p:pic>
        <p:nvPicPr>
          <p:cNvPr id="92" name="Picture 9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 title="IguanaTex Bitmap Display">
            <a:extLst>
              <a:ext uri="{FF2B5EF4-FFF2-40B4-BE49-F238E27FC236}">
                <a16:creationId xmlns:a16="http://schemas.microsoft.com/office/drawing/2014/main" id="{F5977CA8-CF76-2CCC-EADF-B98ABF1F73C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67" y="3154952"/>
            <a:ext cx="274286" cy="213333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A68D7CC2-AFB2-5ECB-2555-8D6254F5ACA4}"/>
              </a:ext>
            </a:extLst>
          </p:cNvPr>
          <p:cNvSpPr/>
          <p:nvPr/>
        </p:nvSpPr>
        <p:spPr>
          <a:xfrm>
            <a:off x="5100303" y="1725027"/>
            <a:ext cx="1603451" cy="1932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b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LOCC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DE0AEFE-78CA-37C1-5636-8D11DD9B677A}"/>
              </a:ext>
            </a:extLst>
          </p:cNvPr>
          <p:cNvCxnSpPr>
            <a:cxnSpLocks/>
          </p:cNvCxnSpPr>
          <p:nvPr/>
        </p:nvCxnSpPr>
        <p:spPr>
          <a:xfrm>
            <a:off x="4089114" y="2089550"/>
            <a:ext cx="1011189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CBAD77FE-AA5D-8543-5A73-E6047163035D}"/>
              </a:ext>
            </a:extLst>
          </p:cNvPr>
          <p:cNvSpPr/>
          <p:nvPr/>
        </p:nvSpPr>
        <p:spPr>
          <a:xfrm>
            <a:off x="4488192" y="2029975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2892AEF0-E8C0-A840-B45A-5861A668986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64" y="2237161"/>
            <a:ext cx="142629" cy="160915"/>
          </a:xfrm>
          <a:prstGeom prst="rect">
            <a:avLst/>
          </a:prstGeom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F4ED5A2A-7AD5-E483-4579-18CB1151351C}"/>
              </a:ext>
            </a:extLst>
          </p:cNvPr>
          <p:cNvSpPr/>
          <p:nvPr/>
        </p:nvSpPr>
        <p:spPr>
          <a:xfrm>
            <a:off x="4304573" y="1840552"/>
            <a:ext cx="506466" cy="708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01ED755-0701-C394-2BA6-DF0417EDCCF0}"/>
              </a:ext>
            </a:extLst>
          </p:cNvPr>
          <p:cNvCxnSpPr>
            <a:cxnSpLocks/>
          </p:cNvCxnSpPr>
          <p:nvPr/>
        </p:nvCxnSpPr>
        <p:spPr>
          <a:xfrm>
            <a:off x="4089114" y="3282952"/>
            <a:ext cx="1011189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6DB4B5E2-4D0E-8894-58C7-BED0F29370C7}"/>
              </a:ext>
            </a:extLst>
          </p:cNvPr>
          <p:cNvSpPr/>
          <p:nvPr/>
        </p:nvSpPr>
        <p:spPr>
          <a:xfrm>
            <a:off x="4488192" y="3228654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FFEE9508-DA2A-E519-39C9-1C3294DB2DE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64" y="3435840"/>
            <a:ext cx="142629" cy="160915"/>
          </a:xfrm>
          <a:prstGeom prst="rect">
            <a:avLst/>
          </a:prstGeom>
        </p:spPr>
      </p:pic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3D0ACF9-B586-7BBB-F107-D913EAFB7F0D}"/>
              </a:ext>
            </a:extLst>
          </p:cNvPr>
          <p:cNvCxnSpPr>
            <a:cxnSpLocks/>
          </p:cNvCxnSpPr>
          <p:nvPr/>
        </p:nvCxnSpPr>
        <p:spPr>
          <a:xfrm>
            <a:off x="6703754" y="2089550"/>
            <a:ext cx="811792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3D4BD56-C1DD-433F-3FA3-29F0636CECEB}"/>
              </a:ext>
            </a:extLst>
          </p:cNvPr>
          <p:cNvCxnSpPr>
            <a:cxnSpLocks/>
          </p:cNvCxnSpPr>
          <p:nvPr/>
        </p:nvCxnSpPr>
        <p:spPr>
          <a:xfrm>
            <a:off x="6703754" y="3282952"/>
            <a:ext cx="811792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0BE3D0D8-CAE6-DCEA-2078-8E564B2C418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44" y="1967445"/>
            <a:ext cx="265143" cy="219428"/>
          </a:xfrm>
          <a:prstGeom prst="rect">
            <a:avLst/>
          </a:prstGeom>
        </p:spPr>
      </p:pic>
      <p:pic>
        <p:nvPicPr>
          <p:cNvPr id="109" name="Picture 10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 title="IguanaTex Bitmap Display">
            <a:extLst>
              <a:ext uri="{FF2B5EF4-FFF2-40B4-BE49-F238E27FC236}">
                <a16:creationId xmlns:a16="http://schemas.microsoft.com/office/drawing/2014/main" id="{928E1F54-A3C4-A0BD-2434-593A4A2D2E1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01" y="3176285"/>
            <a:ext cx="266667" cy="210286"/>
          </a:xfrm>
          <a:prstGeom prst="rect">
            <a:avLst/>
          </a:prstGeom>
        </p:spPr>
      </p:pic>
      <p:pic>
        <p:nvPicPr>
          <p:cNvPr id="111" name="Picture 11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Alice&#10;\end{document}" title="IguanaTex Bitmap Display">
            <a:extLst>
              <a:ext uri="{FF2B5EF4-FFF2-40B4-BE49-F238E27FC236}">
                <a16:creationId xmlns:a16="http://schemas.microsoft.com/office/drawing/2014/main" id="{15322443-C3EE-C56F-B60E-1D3A01D19B3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84" y="1984968"/>
            <a:ext cx="539429" cy="184381"/>
          </a:xfrm>
          <a:prstGeom prst="rect">
            <a:avLst/>
          </a:prstGeom>
        </p:spPr>
      </p:pic>
      <p:pic>
        <p:nvPicPr>
          <p:cNvPr id="114" name="Picture 11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Bob&#10;\end{document}" title="IguanaTex Bitmap Display">
            <a:extLst>
              <a:ext uri="{FF2B5EF4-FFF2-40B4-BE49-F238E27FC236}">
                <a16:creationId xmlns:a16="http://schemas.microsoft.com/office/drawing/2014/main" id="{F9B6D525-2E67-AB0D-8145-CD0379C03B3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16" y="3163701"/>
            <a:ext cx="431238" cy="178286"/>
          </a:xfrm>
          <a:prstGeom prst="rect">
            <a:avLst/>
          </a:prstGeom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C0301D40-DDA4-8832-94AA-042E7B422D88}"/>
              </a:ext>
            </a:extLst>
          </p:cNvPr>
          <p:cNvSpPr/>
          <p:nvPr/>
        </p:nvSpPr>
        <p:spPr>
          <a:xfrm>
            <a:off x="4304573" y="3014118"/>
            <a:ext cx="506466" cy="708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6361FC1-CFCF-DA6A-7C90-4B1E87C8B8F5}"/>
              </a:ext>
            </a:extLst>
          </p:cNvPr>
          <p:cNvSpPr/>
          <p:nvPr/>
        </p:nvSpPr>
        <p:spPr>
          <a:xfrm>
            <a:off x="7015635" y="2029975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363BDBAF-BBE6-5512-6E67-CF9C9778565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07" y="2237161"/>
            <a:ext cx="136534" cy="158477"/>
          </a:xfrm>
          <a:prstGeom prst="rect">
            <a:avLst/>
          </a:prstGeom>
        </p:spPr>
      </p:pic>
      <p:sp>
        <p:nvSpPr>
          <p:cNvPr id="118" name="Oval 117">
            <a:extLst>
              <a:ext uri="{FF2B5EF4-FFF2-40B4-BE49-F238E27FC236}">
                <a16:creationId xmlns:a16="http://schemas.microsoft.com/office/drawing/2014/main" id="{EA208E09-6554-ED81-EC51-38ABF1D35D81}"/>
              </a:ext>
            </a:extLst>
          </p:cNvPr>
          <p:cNvSpPr/>
          <p:nvPr/>
        </p:nvSpPr>
        <p:spPr>
          <a:xfrm>
            <a:off x="6832016" y="1840552"/>
            <a:ext cx="506466" cy="7083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395434E-FA3B-DF00-6238-D8B64CB7A7C4}"/>
              </a:ext>
            </a:extLst>
          </p:cNvPr>
          <p:cNvSpPr/>
          <p:nvPr/>
        </p:nvSpPr>
        <p:spPr>
          <a:xfrm>
            <a:off x="7015635" y="3228654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12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3270972C-4C14-D948-14D6-C0C596C51A1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07" y="3435840"/>
            <a:ext cx="136534" cy="158477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511A13E1-72F7-668A-63AD-CBBBE61CC172}"/>
              </a:ext>
            </a:extLst>
          </p:cNvPr>
          <p:cNvSpPr/>
          <p:nvPr/>
        </p:nvSpPr>
        <p:spPr>
          <a:xfrm>
            <a:off x="6832016" y="3014118"/>
            <a:ext cx="506466" cy="7083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12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L},\;\Delta \tau)\]&#10;\end{document}" title="IguanaTex Bitmap Display">
            <a:extLst>
              <a:ext uri="{FF2B5EF4-FFF2-40B4-BE49-F238E27FC236}">
                <a16:creationId xmlns:a16="http://schemas.microsoft.com/office/drawing/2014/main" id="{EF58F329-11C4-CA0F-2F6C-1451745FB5C8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99" y="2556280"/>
            <a:ext cx="854857" cy="254476"/>
          </a:xfrm>
          <a:prstGeom prst="rect">
            <a:avLst/>
          </a:prstGeom>
        </p:spPr>
      </p:pic>
      <p:pic>
        <p:nvPicPr>
          <p:cNvPr id="133" name="Picture 132" descr="\documentclass{article}&#10;\usepackage{amsmath,amssymb,amsthm}&#10;\textwidth=5.3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It will also possess some input-to-output delay time $\Delta\tau=t_1-t_0$.&#10;\end{itemize}&#10;&#10;\end{document}" title="IguanaTex Bitmap Display">
            <a:extLst>
              <a:ext uri="{FF2B5EF4-FFF2-40B4-BE49-F238E27FC236}">
                <a16:creationId xmlns:a16="http://schemas.microsoft.com/office/drawing/2014/main" id="{B9838CB7-6295-C440-D345-718E19058D3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9" y="4182465"/>
            <a:ext cx="7506308" cy="233143"/>
          </a:xfrm>
          <a:prstGeom prst="rect">
            <a:avLst/>
          </a:prstGeom>
        </p:spPr>
      </p:pic>
      <p:pic>
        <p:nvPicPr>
          <p:cNvPr id="147" name="Picture 146" descr="\documentclass{article}&#10;\usepackage{amsmath,amssymb,amsthm}&#10;\textwidth=6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For simplicity assume that \textbf{all local operations are instantaneous}, i.e. have zero delay time.&#10;\end{itemize}&#10;&#10;\end{document}" title="IguanaTex Bitmap Display">
            <a:extLst>
              <a:ext uri="{FF2B5EF4-FFF2-40B4-BE49-F238E27FC236}">
                <a16:creationId xmlns:a16="http://schemas.microsoft.com/office/drawing/2014/main" id="{A66B53BE-B08F-3DB3-9264-2AE6E80EAACA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9" y="4940476"/>
            <a:ext cx="10912032" cy="227048"/>
          </a:xfrm>
          <a:prstGeom prst="rect">
            <a:avLst/>
          </a:prstGeom>
        </p:spPr>
      </p:pic>
      <p:pic>
        <p:nvPicPr>
          <p:cNvPr id="141" name="Picture 140" descr="\documentclass{article}&#10;\usepackage{amsmath,amssymb,amsthm}&#10;\textwidth=6.0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refore, the overall delay time of $\mc{L}$ is due entirely to the classical communication time.&#10;\end{itemize}&#10;&#10;\end{document}" title="IguanaTex Bitmap Display">
            <a:extLst>
              <a:ext uri="{FF2B5EF4-FFF2-40B4-BE49-F238E27FC236}">
                <a16:creationId xmlns:a16="http://schemas.microsoft.com/office/drawing/2014/main" id="{347DF45B-EAF2-D9B8-44AB-D9A6CE5E8BE6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0" y="5713934"/>
            <a:ext cx="10153173" cy="230095"/>
          </a:xfrm>
          <a:prstGeom prst="rect">
            <a:avLst/>
          </a:prstGeom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9014BC6-4F91-8BED-63F0-5B50527FBB77}"/>
              </a:ext>
            </a:extLst>
          </p:cNvPr>
          <p:cNvCxnSpPr/>
          <p:nvPr/>
        </p:nvCxnSpPr>
        <p:spPr>
          <a:xfrm>
            <a:off x="2527443" y="6056564"/>
            <a:ext cx="854809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2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5003-D84A-4A6D-9D14-D98EA184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464" y="73738"/>
            <a:ext cx="722835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Instantaneous Multiparty Devices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A632CD3-0E93-6CBF-315F-A588EEC269F4}"/>
              </a:ext>
            </a:extLst>
          </p:cNvPr>
          <p:cNvGrpSpPr/>
          <p:nvPr/>
        </p:nvGrpSpPr>
        <p:grpSpPr>
          <a:xfrm>
            <a:off x="4372222" y="3523404"/>
            <a:ext cx="3447555" cy="3123440"/>
            <a:chOff x="1743283" y="3564384"/>
            <a:chExt cx="3447555" cy="3123440"/>
          </a:xfrm>
        </p:grpSpPr>
        <p:pic>
          <p:nvPicPr>
            <p:cNvPr id="90" name="Picture 8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  <a:extLst>
                <a:ext uri="{FF2B5EF4-FFF2-40B4-BE49-F238E27FC236}">
                  <a16:creationId xmlns:a16="http://schemas.microsoft.com/office/drawing/2014/main" id="{DF157D8F-7D66-4E32-615B-2AC47F3BC201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388" y="3668493"/>
              <a:ext cx="272762" cy="222476"/>
            </a:xfrm>
            <a:prstGeom prst="rect">
              <a:avLst/>
            </a:prstGeom>
          </p:spPr>
        </p:pic>
        <p:pic>
          <p:nvPicPr>
            <p:cNvPr id="92" name="Picture 9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 title="IguanaTex Bitmap Display">
              <a:extLst>
                <a:ext uri="{FF2B5EF4-FFF2-40B4-BE49-F238E27FC236}">
                  <a16:creationId xmlns:a16="http://schemas.microsoft.com/office/drawing/2014/main" id="{F5977CA8-CF76-2CCC-EADF-B98ABF1F73CE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220" y="5593592"/>
              <a:ext cx="274286" cy="213333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68D7CC2-AFB2-5ECB-2555-8D6254F5ACA4}"/>
                </a:ext>
              </a:extLst>
            </p:cNvPr>
            <p:cNvSpPr/>
            <p:nvPr/>
          </p:nvSpPr>
          <p:spPr>
            <a:xfrm>
              <a:off x="3341256" y="3634208"/>
              <a:ext cx="674969" cy="9724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DE0AEFE-78CA-37C1-5636-8D11DD9B677A}"/>
                </a:ext>
              </a:extLst>
            </p:cNvPr>
            <p:cNvCxnSpPr>
              <a:cxnSpLocks/>
            </p:cNvCxnSpPr>
            <p:nvPr/>
          </p:nvCxnSpPr>
          <p:spPr>
            <a:xfrm>
              <a:off x="2316711" y="3790598"/>
              <a:ext cx="1011189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BAD77FE-AA5D-8543-5A73-E6047163035D}"/>
                </a:ext>
              </a:extLst>
            </p:cNvPr>
            <p:cNvSpPr/>
            <p:nvPr/>
          </p:nvSpPr>
          <p:spPr>
            <a:xfrm>
              <a:off x="2715789" y="3731023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  <a:extLst>
                <a:ext uri="{FF2B5EF4-FFF2-40B4-BE49-F238E27FC236}">
                  <a16:creationId xmlns:a16="http://schemas.microsoft.com/office/drawing/2014/main" id="{2892AEF0-E8C0-A840-B45A-5861A6689868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261" y="3938209"/>
              <a:ext cx="142629" cy="160915"/>
            </a:xfrm>
            <a:prstGeom prst="rect">
              <a:avLst/>
            </a:prstGeom>
          </p:spPr>
        </p:pic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4ED5A2A-7AD5-E483-4579-18CB1151351C}"/>
                </a:ext>
              </a:extLst>
            </p:cNvPr>
            <p:cNvSpPr/>
            <p:nvPr/>
          </p:nvSpPr>
          <p:spPr>
            <a:xfrm>
              <a:off x="2538228" y="3564384"/>
              <a:ext cx="506466" cy="6246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B01ED755-0701-C394-2BA6-DF0417EDCCF0}"/>
                </a:ext>
              </a:extLst>
            </p:cNvPr>
            <p:cNvCxnSpPr>
              <a:cxnSpLocks/>
            </p:cNvCxnSpPr>
            <p:nvPr/>
          </p:nvCxnSpPr>
          <p:spPr>
            <a:xfrm>
              <a:off x="2330067" y="5721592"/>
              <a:ext cx="1011189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DB4B5E2-4D0E-8894-58C7-BED0F29370C7}"/>
                </a:ext>
              </a:extLst>
            </p:cNvPr>
            <p:cNvSpPr/>
            <p:nvPr/>
          </p:nvSpPr>
          <p:spPr>
            <a:xfrm>
              <a:off x="2729145" y="5667294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9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  <a:extLst>
                <a:ext uri="{FF2B5EF4-FFF2-40B4-BE49-F238E27FC236}">
                  <a16:creationId xmlns:a16="http://schemas.microsoft.com/office/drawing/2014/main" id="{FFEE9508-DA2A-E519-39C9-1C3294DB2DE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617" y="5874480"/>
              <a:ext cx="142629" cy="160915"/>
            </a:xfrm>
            <a:prstGeom prst="rect">
              <a:avLst/>
            </a:prstGeom>
          </p:spPr>
        </p:pic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43D0ACF9-B586-7BBB-F107-D913EAFB7F0D}"/>
                </a:ext>
              </a:extLst>
            </p:cNvPr>
            <p:cNvCxnSpPr>
              <a:cxnSpLocks/>
            </p:cNvCxnSpPr>
            <p:nvPr/>
          </p:nvCxnSpPr>
          <p:spPr>
            <a:xfrm>
              <a:off x="4014505" y="4076649"/>
              <a:ext cx="811792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3D4BD56-C1DD-433F-3FA3-29F0636CECEB}"/>
                </a:ext>
              </a:extLst>
            </p:cNvPr>
            <p:cNvCxnSpPr>
              <a:cxnSpLocks/>
            </p:cNvCxnSpPr>
            <p:nvPr/>
          </p:nvCxnSpPr>
          <p:spPr>
            <a:xfrm>
              <a:off x="4014505" y="5495988"/>
              <a:ext cx="811792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Picture 10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  <a:extLst>
                <a:ext uri="{FF2B5EF4-FFF2-40B4-BE49-F238E27FC236}">
                  <a16:creationId xmlns:a16="http://schemas.microsoft.com/office/drawing/2014/main" id="{0BE3D0D8-CAE6-DCEA-2078-8E564B2C4183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695" y="3954544"/>
              <a:ext cx="265143" cy="219428"/>
            </a:xfrm>
            <a:prstGeom prst="rect">
              <a:avLst/>
            </a:prstGeom>
          </p:spPr>
        </p:pic>
        <p:pic>
          <p:nvPicPr>
            <p:cNvPr id="109" name="Picture 10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 title="IguanaTex Bitmap Display">
              <a:extLst>
                <a:ext uri="{FF2B5EF4-FFF2-40B4-BE49-F238E27FC236}">
                  <a16:creationId xmlns:a16="http://schemas.microsoft.com/office/drawing/2014/main" id="{928E1F54-A3C4-A0BD-2434-593A4A2D2E1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6552" y="5389321"/>
              <a:ext cx="266667" cy="210286"/>
            </a:xfrm>
            <a:prstGeom prst="rect">
              <a:avLst/>
            </a:prstGeom>
          </p:spPr>
        </p:pic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6361FC1-CFCF-DA6A-7C90-4B1E87C8B8F5}"/>
                </a:ext>
              </a:extLst>
            </p:cNvPr>
            <p:cNvSpPr/>
            <p:nvPr/>
          </p:nvSpPr>
          <p:spPr>
            <a:xfrm>
              <a:off x="4326386" y="4017074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12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  <a:extLst>
                <a:ext uri="{FF2B5EF4-FFF2-40B4-BE49-F238E27FC236}">
                  <a16:creationId xmlns:a16="http://schemas.microsoft.com/office/drawing/2014/main" id="{363BDBAF-BBE6-5512-6E67-CF9C97785656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858" y="4224260"/>
              <a:ext cx="136534" cy="158477"/>
            </a:xfrm>
            <a:prstGeom prst="rect">
              <a:avLst/>
            </a:prstGeom>
          </p:spPr>
        </p:pic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A208E09-6554-ED81-EC51-38ABF1D35D81}"/>
                </a:ext>
              </a:extLst>
            </p:cNvPr>
            <p:cNvSpPr/>
            <p:nvPr/>
          </p:nvSpPr>
          <p:spPr>
            <a:xfrm>
              <a:off x="4142767" y="3827651"/>
              <a:ext cx="506466" cy="70833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395434E-FA3B-DF00-6238-D8B64CB7A7C4}"/>
                </a:ext>
              </a:extLst>
            </p:cNvPr>
            <p:cNvSpPr/>
            <p:nvPr/>
          </p:nvSpPr>
          <p:spPr>
            <a:xfrm>
              <a:off x="4326386" y="5441690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12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  <a:extLst>
                <a:ext uri="{FF2B5EF4-FFF2-40B4-BE49-F238E27FC236}">
                  <a16:creationId xmlns:a16="http://schemas.microsoft.com/office/drawing/2014/main" id="{3270972C-4C14-D948-14D6-C0C596C51A1A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858" y="5648876"/>
              <a:ext cx="136534" cy="158477"/>
            </a:xfrm>
            <a:prstGeom prst="rect">
              <a:avLst/>
            </a:prstGeom>
          </p:spPr>
        </p:pic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511A13E1-72F7-668A-63AD-CBBBE61CC172}"/>
                </a:ext>
              </a:extLst>
            </p:cNvPr>
            <p:cNvSpPr/>
            <p:nvPr/>
          </p:nvSpPr>
          <p:spPr>
            <a:xfrm>
              <a:off x="4142767" y="5227154"/>
              <a:ext cx="506466" cy="70833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3589D4-065E-CF17-9DBA-45A05E7D0039}"/>
                </a:ext>
              </a:extLst>
            </p:cNvPr>
            <p:cNvSpPr/>
            <p:nvPr/>
          </p:nvSpPr>
          <p:spPr>
            <a:xfrm>
              <a:off x="3341256" y="4948223"/>
              <a:ext cx="674969" cy="9724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C64F44A-5A1A-6ABD-B134-81B97F23CC68}"/>
                </a:ext>
              </a:extLst>
            </p:cNvPr>
            <p:cNvSpPr/>
            <p:nvPr/>
          </p:nvSpPr>
          <p:spPr>
            <a:xfrm>
              <a:off x="2537557" y="5521859"/>
              <a:ext cx="506466" cy="6246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D3452C6F-EE55-EA9C-343B-0F24FCF39AAD}"/>
                </a:ext>
              </a:extLst>
            </p:cNvPr>
            <p:cNvSpPr/>
            <p:nvPr/>
          </p:nvSpPr>
          <p:spPr>
            <a:xfrm rot="1572374">
              <a:off x="1743283" y="4315894"/>
              <a:ext cx="832022" cy="899854"/>
            </a:xfrm>
            <a:prstGeom prst="chord">
              <a:avLst>
                <a:gd name="adj1" fmla="val 2510866"/>
                <a:gd name="adj2" fmla="val 1589423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5" name="Picture 1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lambda$&#10;\end{document}" title="IguanaTex Bitmap Display">
              <a:extLst>
                <a:ext uri="{FF2B5EF4-FFF2-40B4-BE49-F238E27FC236}">
                  <a16:creationId xmlns:a16="http://schemas.microsoft.com/office/drawing/2014/main" id="{B272310D-4833-F5D0-CA90-EA4A4D324730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522" y="4616077"/>
              <a:ext cx="151771" cy="213943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9816C0E-07A6-44C8-E35B-D06D430A6EDF}"/>
                </a:ext>
              </a:extLst>
            </p:cNvPr>
            <p:cNvCxnSpPr>
              <a:cxnSpLocks/>
            </p:cNvCxnSpPr>
            <p:nvPr/>
          </p:nvCxnSpPr>
          <p:spPr>
            <a:xfrm>
              <a:off x="2316711" y="4458068"/>
              <a:ext cx="1024545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064E330-7A31-ED4A-D622-E8F7B4514EE3}"/>
                </a:ext>
              </a:extLst>
            </p:cNvPr>
            <p:cNvCxnSpPr>
              <a:cxnSpLocks/>
            </p:cNvCxnSpPr>
            <p:nvPr/>
          </p:nvCxnSpPr>
          <p:spPr>
            <a:xfrm>
              <a:off x="2330067" y="5093426"/>
              <a:ext cx="997833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\mc{A},0)$&#10;\end{document}" title="IguanaTex Bitmap Display">
              <a:extLst>
                <a:ext uri="{FF2B5EF4-FFF2-40B4-BE49-F238E27FC236}">
                  <a16:creationId xmlns:a16="http://schemas.microsoft.com/office/drawing/2014/main" id="{A634AB4E-44D1-5966-3C49-F83FAEC54C30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801" y="3983829"/>
              <a:ext cx="470552" cy="203581"/>
            </a:xfrm>
            <a:prstGeom prst="rect">
              <a:avLst/>
            </a:prstGeom>
          </p:spPr>
        </p:pic>
        <p:pic>
          <p:nvPicPr>
            <p:cNvPr id="12" name="Picture 1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\mc{B},0)$&#10;\end{document}" title="IguanaTex Bitmap Display">
              <a:extLst>
                <a:ext uri="{FF2B5EF4-FFF2-40B4-BE49-F238E27FC236}">
                  <a16:creationId xmlns:a16="http://schemas.microsoft.com/office/drawing/2014/main" id="{0C37AA16-208F-6205-6DA5-E777079328AB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574" y="5282399"/>
              <a:ext cx="448610" cy="203581"/>
            </a:xfrm>
            <a:prstGeom prst="rect">
              <a:avLst/>
            </a:prstGeom>
          </p:spPr>
        </p:pic>
        <p:pic>
          <p:nvPicPr>
            <p:cNvPr id="114" name="Picture 11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=t_1-t_0=0$.&#10;\end{document}" title="IguanaTex Bitmap Display">
              <a:extLst>
                <a:ext uri="{FF2B5EF4-FFF2-40B4-BE49-F238E27FC236}">
                  <a16:creationId xmlns:a16="http://schemas.microsoft.com/office/drawing/2014/main" id="{8283365B-AF7E-0788-958E-7757328D0B89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5771" y="6509843"/>
              <a:ext cx="1526248" cy="177981"/>
            </a:xfrm>
            <a:prstGeom prst="rect">
              <a:avLst/>
            </a:prstGeom>
          </p:spPr>
        </p:pic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910E291B-1D30-30D5-19F0-77CB419E2685}"/>
                </a:ext>
              </a:extLst>
            </p:cNvPr>
            <p:cNvSpPr/>
            <p:nvPr/>
          </p:nvSpPr>
          <p:spPr>
            <a:xfrm rot="5400000">
              <a:off x="3527300" y="5527430"/>
              <a:ext cx="132269" cy="162052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" name="Picture 132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instantaneous devices physically realizable by quantum mechanics are those that can be \textbf{\textit{implemented without any communication after the channel input}}.&#10;\end{itemize}&#10;&#10;\end{document}" title="IguanaTex Bitmap Display">
            <a:extLst>
              <a:ext uri="{FF2B5EF4-FFF2-40B4-BE49-F238E27FC236}">
                <a16:creationId xmlns:a16="http://schemas.microsoft.com/office/drawing/2014/main" id="{5B5B75C7-854C-C6EE-ED57-B0FCDC8C6C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5" y="1185735"/>
            <a:ext cx="9648796" cy="530287"/>
          </a:xfrm>
          <a:prstGeom prst="rect">
            <a:avLst/>
          </a:prstGeom>
        </p:spPr>
      </p:pic>
      <p:pic>
        <p:nvPicPr>
          <p:cNvPr id="157" name="Picture 156" descr="\documentclass{article}&#10;\usepackage{amsmath,amssymb,amsthm}&#10;\textwidth=6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class of \textbf{instantaneous LOCC} devices is precisely \textbf{LOSR}. &#10;\end{itemize}&#10;&#10;\end{document}" title="IguanaTex Bitmap Display">
            <a:extLst>
              <a:ext uri="{FF2B5EF4-FFF2-40B4-BE49-F238E27FC236}">
                <a16:creationId xmlns:a16="http://schemas.microsoft.com/office/drawing/2014/main" id="{29C97D7E-781C-D704-41A9-66463434FC1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92" y="2410251"/>
            <a:ext cx="7372212" cy="230095"/>
          </a:xfrm>
          <a:prstGeom prst="rect">
            <a:avLst/>
          </a:prstGeom>
        </p:spPr>
      </p:pic>
      <p:pic>
        <p:nvPicPr>
          <p:cNvPr id="145" name="Picture 14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(local operations + shared randomness)&#10;\end{document}" title="IguanaTex Bitmap Display">
            <a:extLst>
              <a:ext uri="{FF2B5EF4-FFF2-40B4-BE49-F238E27FC236}">
                <a16:creationId xmlns:a16="http://schemas.microsoft.com/office/drawing/2014/main" id="{AF3EF3DE-EA92-6C2F-5F22-81EA5F94F80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15" y="2714694"/>
            <a:ext cx="3484038" cy="203581"/>
          </a:xfrm>
          <a:prstGeom prst="rect">
            <a:avLst/>
          </a:prstGeom>
        </p:spPr>
      </p:pic>
      <p:pic>
        <p:nvPicPr>
          <p:cNvPr id="155" name="Picture 154" descr="\documentclass{article}&#10;\usepackage{amsmath,,amssymb,amsthm}&#10;\textwidth=1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Shared randomness $\lambda$ generated by classical communication prior to time $t_0$.&#10;\end{center}&#10;\end{document}" title="IguanaTex Bitmap Display">
            <a:extLst>
              <a:ext uri="{FF2B5EF4-FFF2-40B4-BE49-F238E27FC236}">
                <a16:creationId xmlns:a16="http://schemas.microsoft.com/office/drawing/2014/main" id="{D8C52EEB-9E83-187E-BF2F-93789A959B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84" y="4408919"/>
            <a:ext cx="2076039" cy="903314"/>
          </a:xfrm>
          <a:prstGeom prst="rect">
            <a:avLst/>
          </a:prstGeom>
        </p:spPr>
      </p:pic>
      <p:pic>
        <p:nvPicPr>
          <p:cNvPr id="161" name="Picture 16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Instantaneous LOCC = LOSR&#10;\end{document}" title="IguanaTex Bitmap Display">
            <a:extLst>
              <a:ext uri="{FF2B5EF4-FFF2-40B4-BE49-F238E27FC236}">
                <a16:creationId xmlns:a16="http://schemas.microsoft.com/office/drawing/2014/main" id="{00DB2B86-FDF0-33C6-6394-1B3D5AAC192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83" y="4650762"/>
            <a:ext cx="3379808" cy="184381"/>
          </a:xfrm>
          <a:prstGeom prst="rect">
            <a:avLst/>
          </a:prstGeom>
        </p:spPr>
      </p:pic>
      <p:sp>
        <p:nvSpPr>
          <p:cNvPr id="162" name="Rectangle 161">
            <a:extLst>
              <a:ext uri="{FF2B5EF4-FFF2-40B4-BE49-F238E27FC236}">
                <a16:creationId xmlns:a16="http://schemas.microsoft.com/office/drawing/2014/main" id="{0B8E98FA-1CC9-6883-8F10-0BF9DC628CA5}"/>
              </a:ext>
            </a:extLst>
          </p:cNvPr>
          <p:cNvSpPr/>
          <p:nvPr/>
        </p:nvSpPr>
        <p:spPr>
          <a:xfrm>
            <a:off x="8218104" y="4495005"/>
            <a:ext cx="3759248" cy="555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5003-D84A-4A6D-9D14-D98EA184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464" y="73738"/>
            <a:ext cx="722835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Instantaneous Multiparty Devices</a:t>
            </a:r>
          </a:p>
        </p:txBody>
      </p:sp>
      <p:pic>
        <p:nvPicPr>
          <p:cNvPr id="5" name="Picture 4" descr="\documentclass{article}&#10;\usepackage{amsmath,amssymb,amsthm}&#10;\textwidth=6.0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re are non-LOCC instantaneous devices also physically realizable by quantum mechanics.&#10;\end{itemize}&#10;&#10;\end{document}" title="IguanaTex Bitmap Display">
            <a:extLst>
              <a:ext uri="{FF2B5EF4-FFF2-40B4-BE49-F238E27FC236}">
                <a16:creationId xmlns:a16="http://schemas.microsoft.com/office/drawing/2014/main" id="{5D5E77C6-1D7D-F5C1-ADD6-51514C5D50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4" y="1105883"/>
            <a:ext cx="10546321" cy="230095"/>
          </a:xfrm>
          <a:prstGeom prst="rect">
            <a:avLst/>
          </a:prstGeom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BC0CBBB-E380-0371-8917-59DBFE95EA59}"/>
              </a:ext>
            </a:extLst>
          </p:cNvPr>
          <p:cNvGrpSpPr/>
          <p:nvPr/>
        </p:nvGrpSpPr>
        <p:grpSpPr>
          <a:xfrm>
            <a:off x="4160548" y="2830845"/>
            <a:ext cx="3434199" cy="3082013"/>
            <a:chOff x="7155014" y="3456135"/>
            <a:chExt cx="3434199" cy="3082013"/>
          </a:xfrm>
        </p:grpSpPr>
        <p:sp>
          <p:nvSpPr>
            <p:cNvPr id="56" name="Chord 55">
              <a:extLst>
                <a:ext uri="{FF2B5EF4-FFF2-40B4-BE49-F238E27FC236}">
                  <a16:creationId xmlns:a16="http://schemas.microsoft.com/office/drawing/2014/main" id="{755511BB-EA6D-5CAF-DBAF-CA6ABA0619AB}"/>
                </a:ext>
              </a:extLst>
            </p:cNvPr>
            <p:cNvSpPr/>
            <p:nvPr/>
          </p:nvSpPr>
          <p:spPr>
            <a:xfrm rot="1572374">
              <a:off x="7155014" y="4176074"/>
              <a:ext cx="832022" cy="899854"/>
            </a:xfrm>
            <a:prstGeom prst="chord">
              <a:avLst>
                <a:gd name="adj1" fmla="val 2510866"/>
                <a:gd name="adj2" fmla="val 1589423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7" name="Picture 6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^{AB}$&#10;\end{document}" title="IguanaTex Bitmap Display">
              <a:extLst>
                <a:ext uri="{FF2B5EF4-FFF2-40B4-BE49-F238E27FC236}">
                  <a16:creationId xmlns:a16="http://schemas.microsoft.com/office/drawing/2014/main" id="{05EBA940-F8E0-9CD3-45BD-D1B70BAFC6CC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9166" y="4519366"/>
              <a:ext cx="426667" cy="272762"/>
            </a:xfrm>
            <a:prstGeom prst="rect">
              <a:avLst/>
            </a:prstGeom>
          </p:spPr>
        </p:pic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754DC0A-4EB2-C16C-65CE-CD1CF0398B2E}"/>
                </a:ext>
              </a:extLst>
            </p:cNvPr>
            <p:cNvCxnSpPr>
              <a:cxnSpLocks/>
            </p:cNvCxnSpPr>
            <p:nvPr/>
          </p:nvCxnSpPr>
          <p:spPr>
            <a:xfrm>
              <a:off x="7728442" y="4318248"/>
              <a:ext cx="1024545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D9DE04F-1C96-B6DA-B391-65B76F7124E5}"/>
                </a:ext>
              </a:extLst>
            </p:cNvPr>
            <p:cNvCxnSpPr>
              <a:cxnSpLocks/>
            </p:cNvCxnSpPr>
            <p:nvPr/>
          </p:nvCxnSpPr>
          <p:spPr>
            <a:xfrm>
              <a:off x="7741798" y="4953606"/>
              <a:ext cx="997833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  <a:extLst>
                <a:ext uri="{FF2B5EF4-FFF2-40B4-BE49-F238E27FC236}">
                  <a16:creationId xmlns:a16="http://schemas.microsoft.com/office/drawing/2014/main" id="{62E8DB0A-584E-7DBA-062E-BA63405B0ED1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2763" y="3560244"/>
              <a:ext cx="272762" cy="222476"/>
            </a:xfrm>
            <a:prstGeom prst="rect">
              <a:avLst/>
            </a:prstGeom>
          </p:spPr>
        </p:pic>
        <p:pic>
          <p:nvPicPr>
            <p:cNvPr id="14" name="Picture 1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 title="IguanaTex Bitmap Display">
              <a:extLst>
                <a:ext uri="{FF2B5EF4-FFF2-40B4-BE49-F238E27FC236}">
                  <a16:creationId xmlns:a16="http://schemas.microsoft.com/office/drawing/2014/main" id="{0441D509-CF4F-F419-FB40-28CE0330A155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595" y="5485343"/>
              <a:ext cx="274286" cy="21333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6A3BE9-5987-5BFD-2AEA-95439DFE35A6}"/>
                </a:ext>
              </a:extLst>
            </p:cNvPr>
            <p:cNvSpPr/>
            <p:nvPr/>
          </p:nvSpPr>
          <p:spPr>
            <a:xfrm>
              <a:off x="8739631" y="3525959"/>
              <a:ext cx="674969" cy="9724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2DF4C6F-69B5-C7F4-93AF-AE6642B4C752}"/>
                </a:ext>
              </a:extLst>
            </p:cNvPr>
            <p:cNvCxnSpPr>
              <a:cxnSpLocks/>
            </p:cNvCxnSpPr>
            <p:nvPr/>
          </p:nvCxnSpPr>
          <p:spPr>
            <a:xfrm>
              <a:off x="7715086" y="3682349"/>
              <a:ext cx="1011189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B2F7CC5-4743-B1E7-F678-9172E257B7EE}"/>
                </a:ext>
              </a:extLst>
            </p:cNvPr>
            <p:cNvSpPr/>
            <p:nvPr/>
          </p:nvSpPr>
          <p:spPr>
            <a:xfrm>
              <a:off x="8114164" y="3622774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  <a:extLst>
                <a:ext uri="{FF2B5EF4-FFF2-40B4-BE49-F238E27FC236}">
                  <a16:creationId xmlns:a16="http://schemas.microsoft.com/office/drawing/2014/main" id="{383B79E5-2719-576A-7264-55B84205DE00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8636" y="3829960"/>
              <a:ext cx="142629" cy="160915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DB79F72-719F-7D69-AD2B-C3AE516AABCA}"/>
                </a:ext>
              </a:extLst>
            </p:cNvPr>
            <p:cNvSpPr/>
            <p:nvPr/>
          </p:nvSpPr>
          <p:spPr>
            <a:xfrm>
              <a:off x="7936603" y="3456135"/>
              <a:ext cx="506466" cy="6246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CC43293-F7E8-4258-1529-4146D5143694}"/>
                </a:ext>
              </a:extLst>
            </p:cNvPr>
            <p:cNvCxnSpPr>
              <a:cxnSpLocks/>
            </p:cNvCxnSpPr>
            <p:nvPr/>
          </p:nvCxnSpPr>
          <p:spPr>
            <a:xfrm>
              <a:off x="7728442" y="5613343"/>
              <a:ext cx="1011189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6BC2482-16A4-12DB-9C23-9D7A19827F7E}"/>
                </a:ext>
              </a:extLst>
            </p:cNvPr>
            <p:cNvSpPr/>
            <p:nvPr/>
          </p:nvSpPr>
          <p:spPr>
            <a:xfrm>
              <a:off x="8127520" y="5559045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  <a:extLst>
                <a:ext uri="{FF2B5EF4-FFF2-40B4-BE49-F238E27FC236}">
                  <a16:creationId xmlns:a16="http://schemas.microsoft.com/office/drawing/2014/main" id="{A26B3899-76DE-827E-C414-0A1B101DE324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1992" y="5766231"/>
              <a:ext cx="142629" cy="160915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2A50BB0-D561-834E-98A2-457FA36836AA}"/>
                </a:ext>
              </a:extLst>
            </p:cNvPr>
            <p:cNvCxnSpPr>
              <a:cxnSpLocks/>
            </p:cNvCxnSpPr>
            <p:nvPr/>
          </p:nvCxnSpPr>
          <p:spPr>
            <a:xfrm>
              <a:off x="9412880" y="3968400"/>
              <a:ext cx="811792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A3D76CA-D114-FC69-470A-539CD8894C44}"/>
                </a:ext>
              </a:extLst>
            </p:cNvPr>
            <p:cNvCxnSpPr>
              <a:cxnSpLocks/>
            </p:cNvCxnSpPr>
            <p:nvPr/>
          </p:nvCxnSpPr>
          <p:spPr>
            <a:xfrm>
              <a:off x="9412880" y="5387739"/>
              <a:ext cx="811792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  <a:extLst>
                <a:ext uri="{FF2B5EF4-FFF2-40B4-BE49-F238E27FC236}">
                  <a16:creationId xmlns:a16="http://schemas.microsoft.com/office/drawing/2014/main" id="{95F1DCCD-61DC-D49F-89BF-4915934A5940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4070" y="3846295"/>
              <a:ext cx="265143" cy="219428"/>
            </a:xfrm>
            <a:prstGeom prst="rect">
              <a:avLst/>
            </a:prstGeom>
          </p:spPr>
        </p:pic>
        <p:pic>
          <p:nvPicPr>
            <p:cNvPr id="57" name="Picture 5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 title="IguanaTex Bitmap Display">
              <a:extLst>
                <a:ext uri="{FF2B5EF4-FFF2-40B4-BE49-F238E27FC236}">
                  <a16:creationId xmlns:a16="http://schemas.microsoft.com/office/drawing/2014/main" id="{5440E6B4-B01C-059E-2D5E-13492E373029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4927" y="5281072"/>
              <a:ext cx="266667" cy="210286"/>
            </a:xfrm>
            <a:prstGeom prst="rect">
              <a:avLst/>
            </a:prstGeom>
          </p:spPr>
        </p:pic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430873D-ED10-2F58-93C5-42B1E7DE6FA8}"/>
                </a:ext>
              </a:extLst>
            </p:cNvPr>
            <p:cNvSpPr/>
            <p:nvPr/>
          </p:nvSpPr>
          <p:spPr>
            <a:xfrm>
              <a:off x="9724761" y="3908825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  <a:extLst>
                <a:ext uri="{FF2B5EF4-FFF2-40B4-BE49-F238E27FC236}">
                  <a16:creationId xmlns:a16="http://schemas.microsoft.com/office/drawing/2014/main" id="{E7AAB85F-DB47-0B58-273A-F45B7F8A833D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233" y="4116011"/>
              <a:ext cx="136534" cy="158477"/>
            </a:xfrm>
            <a:prstGeom prst="rect">
              <a:avLst/>
            </a:prstGeom>
          </p:spPr>
        </p:pic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D3852AA-431E-A451-F521-CDA3B6ED7EDF}"/>
                </a:ext>
              </a:extLst>
            </p:cNvPr>
            <p:cNvSpPr/>
            <p:nvPr/>
          </p:nvSpPr>
          <p:spPr>
            <a:xfrm>
              <a:off x="9541142" y="3719402"/>
              <a:ext cx="506466" cy="70833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B2590FD-67A7-97F7-F737-6C58E4432FDF}"/>
                </a:ext>
              </a:extLst>
            </p:cNvPr>
            <p:cNvSpPr/>
            <p:nvPr/>
          </p:nvSpPr>
          <p:spPr>
            <a:xfrm>
              <a:off x="9724761" y="5333441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  <a:extLst>
                <a:ext uri="{FF2B5EF4-FFF2-40B4-BE49-F238E27FC236}">
                  <a16:creationId xmlns:a16="http://schemas.microsoft.com/office/drawing/2014/main" id="{00769E9F-4C5B-EE33-3160-DCA8CFAD7208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233" y="5540627"/>
              <a:ext cx="136534" cy="158477"/>
            </a:xfrm>
            <a:prstGeom prst="rect">
              <a:avLst/>
            </a:prstGeom>
          </p:spPr>
        </p:pic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28857A0-F77C-944D-61BC-26809C536F72}"/>
                </a:ext>
              </a:extLst>
            </p:cNvPr>
            <p:cNvSpPr/>
            <p:nvPr/>
          </p:nvSpPr>
          <p:spPr>
            <a:xfrm>
              <a:off x="9541142" y="5118905"/>
              <a:ext cx="506466" cy="70833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D954920-4A41-A92F-ACCE-93BC2996AD9E}"/>
                </a:ext>
              </a:extLst>
            </p:cNvPr>
            <p:cNvSpPr/>
            <p:nvPr/>
          </p:nvSpPr>
          <p:spPr>
            <a:xfrm>
              <a:off x="8739631" y="4839974"/>
              <a:ext cx="674969" cy="9724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03BC377-8F33-A763-D104-999410062A68}"/>
                </a:ext>
              </a:extLst>
            </p:cNvPr>
            <p:cNvSpPr/>
            <p:nvPr/>
          </p:nvSpPr>
          <p:spPr>
            <a:xfrm>
              <a:off x="7935932" y="5413610"/>
              <a:ext cx="506466" cy="6246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7" name="Picture 7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\mc{A},0)$&#10;\end{document}" title="IguanaTex Bitmap Display">
              <a:extLst>
                <a:ext uri="{FF2B5EF4-FFF2-40B4-BE49-F238E27FC236}">
                  <a16:creationId xmlns:a16="http://schemas.microsoft.com/office/drawing/2014/main" id="{754CD58B-8639-B72C-6BB0-151003B8583A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6176" y="3875580"/>
              <a:ext cx="470552" cy="203581"/>
            </a:xfrm>
            <a:prstGeom prst="rect">
              <a:avLst/>
            </a:prstGeom>
          </p:spPr>
        </p:pic>
        <p:pic>
          <p:nvPicPr>
            <p:cNvPr id="78" name="Picture 7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\mc{B},0)$&#10;\end{document}" title="IguanaTex Bitmap Display">
              <a:extLst>
                <a:ext uri="{FF2B5EF4-FFF2-40B4-BE49-F238E27FC236}">
                  <a16:creationId xmlns:a16="http://schemas.microsoft.com/office/drawing/2014/main" id="{79DEF024-23E9-702B-445E-96CD61CF3C9F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949" y="5174150"/>
              <a:ext cx="448610" cy="203581"/>
            </a:xfrm>
            <a:prstGeom prst="rect">
              <a:avLst/>
            </a:prstGeom>
          </p:spPr>
        </p:pic>
        <p:pic>
          <p:nvPicPr>
            <p:cNvPr id="120" name="Picture 11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=t_1-t_0=0$.&#10;\end{document}" title="IguanaTex Bitmap Display">
              <a:extLst>
                <a:ext uri="{FF2B5EF4-FFF2-40B4-BE49-F238E27FC236}">
                  <a16:creationId xmlns:a16="http://schemas.microsoft.com/office/drawing/2014/main" id="{2DE6FB3F-4917-FA8D-4E55-FB348F86558B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862" y="6360167"/>
              <a:ext cx="1526248" cy="177981"/>
            </a:xfrm>
            <a:prstGeom prst="rect">
              <a:avLst/>
            </a:prstGeom>
          </p:spPr>
        </p:pic>
        <p:sp>
          <p:nvSpPr>
            <p:cNvPr id="81" name="Right Brace 80">
              <a:extLst>
                <a:ext uri="{FF2B5EF4-FFF2-40B4-BE49-F238E27FC236}">
                  <a16:creationId xmlns:a16="http://schemas.microsoft.com/office/drawing/2014/main" id="{6F433160-5FA3-144E-5977-283D410700D6}"/>
                </a:ext>
              </a:extLst>
            </p:cNvPr>
            <p:cNvSpPr/>
            <p:nvPr/>
          </p:nvSpPr>
          <p:spPr>
            <a:xfrm rot="5400000">
              <a:off x="8896485" y="5398577"/>
              <a:ext cx="178439" cy="162052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is is the class of \textbf{LOSE}.&#10;\end{itemize}&#10;&#10;\end{document}" title="IguanaTex Bitmap Display">
            <a:extLst>
              <a:ext uri="{FF2B5EF4-FFF2-40B4-BE49-F238E27FC236}">
                <a16:creationId xmlns:a16="http://schemas.microsoft.com/office/drawing/2014/main" id="{8251DEC9-16BB-AE25-0152-6CF4EFA4054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4" y="1750051"/>
            <a:ext cx="3201536" cy="181334"/>
          </a:xfrm>
          <a:prstGeom prst="rect">
            <a:avLst/>
          </a:prstGeom>
        </p:spPr>
      </p:pic>
      <p:pic>
        <p:nvPicPr>
          <p:cNvPr id="27" name="Picture 2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(local operations + shared entanglement)&#10;\end{document}" title="IguanaTex Bitmap Display">
            <a:extLst>
              <a:ext uri="{FF2B5EF4-FFF2-40B4-BE49-F238E27FC236}">
                <a16:creationId xmlns:a16="http://schemas.microsoft.com/office/drawing/2014/main" id="{9262C829-EE04-1334-12FD-ACB966DEC2F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35" y="2111549"/>
            <a:ext cx="3629105" cy="203581"/>
          </a:xfrm>
          <a:prstGeom prst="rect">
            <a:avLst/>
          </a:prstGeom>
        </p:spPr>
      </p:pic>
      <p:pic>
        <p:nvPicPr>
          <p:cNvPr id="35" name="Picture 34" descr="\documentclass{article}&#10;\usepackage{amsmath,,amssymb,amsthm}&#10;\textwidth=1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Shared entanglement $\rho^{AB}$ generated by quantum communication prior to time $t_0$.&#10;\end{center}&#10;\end{document}" title="IguanaTex Bitmap Display">
            <a:extLst>
              <a:ext uri="{FF2B5EF4-FFF2-40B4-BE49-F238E27FC236}">
                <a16:creationId xmlns:a16="http://schemas.microsoft.com/office/drawing/2014/main" id="{7D0A5068-37DE-B7C6-3D33-1DF3A2B171E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06" y="3584206"/>
            <a:ext cx="2183316" cy="9094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997281-BEA1-A27E-E8D0-AB3C5AF24E75}"/>
              </a:ext>
            </a:extLst>
          </p:cNvPr>
          <p:cNvSpPr txBox="1"/>
          <p:nvPr/>
        </p:nvSpPr>
        <p:spPr>
          <a:xfrm>
            <a:off x="9639837" y="1811893"/>
            <a:ext cx="231175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Beckman </a:t>
            </a:r>
            <a:r>
              <a:rPr lang="en-US" sz="1400" i="1" dirty="0"/>
              <a:t>et al. </a:t>
            </a:r>
            <a:r>
              <a:rPr lang="en-US" sz="1400" dirty="0"/>
              <a:t>PRA </a:t>
            </a:r>
            <a:r>
              <a:rPr lang="en-US" sz="1400" b="1" dirty="0"/>
              <a:t>64</a:t>
            </a:r>
            <a:r>
              <a:rPr lang="en-US" sz="1400" dirty="0"/>
              <a:t> (2001)</a:t>
            </a:r>
          </a:p>
          <a:p>
            <a:r>
              <a:rPr lang="en-US" sz="1400" dirty="0" err="1"/>
              <a:t>Gutoski</a:t>
            </a:r>
            <a:r>
              <a:rPr lang="en-US" sz="1400" i="1" dirty="0"/>
              <a:t> </a:t>
            </a:r>
            <a:r>
              <a:rPr lang="en-US" sz="1400" dirty="0"/>
              <a:t>QIC</a:t>
            </a:r>
            <a:r>
              <a:rPr lang="en-US" sz="1400" i="1" dirty="0"/>
              <a:t> </a:t>
            </a:r>
            <a:r>
              <a:rPr lang="en-US" sz="1400" b="1" dirty="0"/>
              <a:t>9</a:t>
            </a:r>
            <a:r>
              <a:rPr lang="en-US" sz="1400" dirty="0"/>
              <a:t> 739 (2009)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823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5003-D84A-4A6D-9D14-D98EA184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591" y="104602"/>
            <a:ext cx="678481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LOSR and LOSE Devices</a:t>
            </a:r>
          </a:p>
        </p:txBody>
      </p:sp>
      <p:pic>
        <p:nvPicPr>
          <p:cNvPr id="4" name="Picture 3" descr="\documentclass{article}&#10;\usepackage{amsmath,amssymb,amsthm}&#10;\textwidth=6.0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\textcolor{red}{Special case:} All bipartite quantum states are instantaneous quantum devices.&#10;\end{itemize}&#10;&#10;\end{document}" title="IguanaTex Bitmap Display">
            <a:extLst>
              <a:ext uri="{FF2B5EF4-FFF2-40B4-BE49-F238E27FC236}">
                <a16:creationId xmlns:a16="http://schemas.microsoft.com/office/drawing/2014/main" id="{FBF65777-9407-E36D-C963-321328F1E8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7" y="1033507"/>
            <a:ext cx="8899075" cy="230095"/>
          </a:xfrm>
          <a:prstGeom prst="rect">
            <a:avLst/>
          </a:prstGeom>
        </p:spPr>
      </p:pic>
      <p:pic>
        <p:nvPicPr>
          <p:cNvPr id="33" name="Picture 3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LOSR}&#10;\end{document}" title="IguanaTex Bitmap Display">
            <a:extLst>
              <a:ext uri="{FF2B5EF4-FFF2-40B4-BE49-F238E27FC236}">
                <a16:creationId xmlns:a16="http://schemas.microsoft.com/office/drawing/2014/main" id="{F1FD38B4-C494-277C-458D-FEF6BF0238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44" y="1772951"/>
            <a:ext cx="763429" cy="179810"/>
          </a:xfrm>
          <a:prstGeom prst="rect">
            <a:avLst/>
          </a:prstGeom>
        </p:spPr>
      </p:pic>
      <p:pic>
        <p:nvPicPr>
          <p:cNvPr id="65" name="Picture 6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LOSE}&#10;\end{document}" title="IguanaTex Bitmap Display">
            <a:extLst>
              <a:ext uri="{FF2B5EF4-FFF2-40B4-BE49-F238E27FC236}">
                <a16:creationId xmlns:a16="http://schemas.microsoft.com/office/drawing/2014/main" id="{0473C55D-91F7-8209-6150-9BE98B9559C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54" y="1661766"/>
            <a:ext cx="728381" cy="179810"/>
          </a:xfrm>
          <a:prstGeom prst="rect">
            <a:avLst/>
          </a:prstGeom>
        </p:spPr>
      </p:pic>
      <p:pic>
        <p:nvPicPr>
          <p:cNvPr id="5" name="Picture 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Separable States}&#10;\end{document}" title="IguanaTex Bitmap Display">
            <a:extLst>
              <a:ext uri="{FF2B5EF4-FFF2-40B4-BE49-F238E27FC236}">
                <a16:creationId xmlns:a16="http://schemas.microsoft.com/office/drawing/2014/main" id="{17EA6C7B-D00D-2AF8-8D35-4A0856B81D5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15" y="5760502"/>
            <a:ext cx="2083048" cy="225524"/>
          </a:xfrm>
          <a:prstGeom prst="rect">
            <a:avLst/>
          </a:prstGeom>
        </p:spPr>
      </p:pic>
      <p:pic>
        <p:nvPicPr>
          <p:cNvPr id="57" name="Picture 5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omega^{AB}=\sum_\lambda p_\lambda \rho^A_\lambda\otimes\sigma^B_\lambda\]&#10;\end{document}" title="IguanaTex Bitmap Display">
            <a:extLst>
              <a:ext uri="{FF2B5EF4-FFF2-40B4-BE49-F238E27FC236}">
                <a16:creationId xmlns:a16="http://schemas.microsoft.com/office/drawing/2014/main" id="{E4EED647-4819-1456-F173-2C7865830CA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38" y="3260677"/>
            <a:ext cx="2404570" cy="547048"/>
          </a:xfrm>
          <a:prstGeom prst="rect">
            <a:avLst/>
          </a:prstGeom>
        </p:spPr>
      </p:pic>
      <p:pic>
        <p:nvPicPr>
          <p:cNvPr id="23" name="Picture 2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Non-Separable States}&#10;\end{document}" title="IguanaTex Bitmap Display">
            <a:extLst>
              <a:ext uri="{FF2B5EF4-FFF2-40B4-BE49-F238E27FC236}">
                <a16:creationId xmlns:a16="http://schemas.microsoft.com/office/drawing/2014/main" id="{09BC0D09-6751-D740-4977-E7B00EE8FFC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47" y="5742521"/>
            <a:ext cx="2721524" cy="225524"/>
          </a:xfrm>
          <a:prstGeom prst="rect">
            <a:avLst/>
          </a:prstGeom>
        </p:spPr>
      </p:pic>
      <p:pic>
        <p:nvPicPr>
          <p:cNvPr id="64" name="Picture 6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omega^{AB}\not=\sum_\lambda p_\lambda \rho^A_\lambda\otimes\sigma^B_\lambda\]&#10;\end{document}" title="IguanaTex Bitmap Display">
            <a:extLst>
              <a:ext uri="{FF2B5EF4-FFF2-40B4-BE49-F238E27FC236}">
                <a16:creationId xmlns:a16="http://schemas.microsoft.com/office/drawing/2014/main" id="{A1F2E578-016C-674B-BFE2-B6E5DBCBE34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078" y="3224996"/>
            <a:ext cx="2404570" cy="547048"/>
          </a:xfrm>
          <a:prstGeom prst="rect">
            <a:avLst/>
          </a:prstGeom>
        </p:spPr>
      </p:pic>
      <p:pic>
        <p:nvPicPr>
          <p:cNvPr id="91" name="Picture 9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{id}&#10;\end{document}" title="IguanaTex Bitmap Display">
            <a:extLst>
              <a:ext uri="{FF2B5EF4-FFF2-40B4-BE49-F238E27FC236}">
                <a16:creationId xmlns:a16="http://schemas.microsoft.com/office/drawing/2014/main" id="{F0AF1A48-29B9-6D64-8899-3C18770DB67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21" y="2250740"/>
            <a:ext cx="196571" cy="178286"/>
          </a:xfrm>
          <a:prstGeom prst="rect">
            <a:avLst/>
          </a:prstGeom>
        </p:spPr>
      </p:pic>
      <p:pic>
        <p:nvPicPr>
          <p:cNvPr id="93" name="Picture 9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{id}&#10;\end{document}" title="IguanaTex Bitmap Display">
            <a:extLst>
              <a:ext uri="{FF2B5EF4-FFF2-40B4-BE49-F238E27FC236}">
                <a16:creationId xmlns:a16="http://schemas.microsoft.com/office/drawing/2014/main" id="{33F9E71B-B37A-60DE-CA47-F436C89847F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69" y="4175531"/>
            <a:ext cx="196571" cy="178286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9446A408-CCFF-B491-AE13-E195EA67CBC9}"/>
              </a:ext>
            </a:extLst>
          </p:cNvPr>
          <p:cNvGrpSpPr/>
          <p:nvPr/>
        </p:nvGrpSpPr>
        <p:grpSpPr>
          <a:xfrm>
            <a:off x="591818" y="2125025"/>
            <a:ext cx="3668013" cy="3294037"/>
            <a:chOff x="591818" y="2125025"/>
            <a:chExt cx="3668013" cy="32940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040284-AC83-ED65-024F-E033BDF65D03}"/>
                </a:ext>
              </a:extLst>
            </p:cNvPr>
            <p:cNvSpPr/>
            <p:nvPr/>
          </p:nvSpPr>
          <p:spPr>
            <a:xfrm>
              <a:off x="2189791" y="2194849"/>
              <a:ext cx="674969" cy="9724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8471C7-57B7-BDB3-FD7F-9CDAFDB9320F}"/>
                </a:ext>
              </a:extLst>
            </p:cNvPr>
            <p:cNvCxnSpPr>
              <a:cxnSpLocks/>
            </p:cNvCxnSpPr>
            <p:nvPr/>
          </p:nvCxnSpPr>
          <p:spPr>
            <a:xfrm>
              <a:off x="1165246" y="2351239"/>
              <a:ext cx="1011189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37269D5-0156-EA7F-B7C9-F5147291483C}"/>
                </a:ext>
              </a:extLst>
            </p:cNvPr>
            <p:cNvSpPr/>
            <p:nvPr/>
          </p:nvSpPr>
          <p:spPr>
            <a:xfrm>
              <a:off x="1564324" y="2291664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  <a:extLst>
                <a:ext uri="{FF2B5EF4-FFF2-40B4-BE49-F238E27FC236}">
                  <a16:creationId xmlns:a16="http://schemas.microsoft.com/office/drawing/2014/main" id="{B3025405-0527-BDAF-A156-D3573A816B7F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796" y="2498850"/>
              <a:ext cx="142629" cy="160915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2AF3FA-864D-9A67-68AE-E2456F8DDB9F}"/>
                </a:ext>
              </a:extLst>
            </p:cNvPr>
            <p:cNvSpPr/>
            <p:nvPr/>
          </p:nvSpPr>
          <p:spPr>
            <a:xfrm>
              <a:off x="1386763" y="2125025"/>
              <a:ext cx="506466" cy="6246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F3DA686-F5FB-4B9B-9544-9404CCE53213}"/>
                </a:ext>
              </a:extLst>
            </p:cNvPr>
            <p:cNvCxnSpPr>
              <a:cxnSpLocks/>
            </p:cNvCxnSpPr>
            <p:nvPr/>
          </p:nvCxnSpPr>
          <p:spPr>
            <a:xfrm>
              <a:off x="1178602" y="4282233"/>
              <a:ext cx="1011189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BF8A65A-3DE8-0F15-D94C-2FC7CA4E9628}"/>
                </a:ext>
              </a:extLst>
            </p:cNvPr>
            <p:cNvSpPr/>
            <p:nvPr/>
          </p:nvSpPr>
          <p:spPr>
            <a:xfrm>
              <a:off x="1577680" y="4227935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  <a:extLst>
                <a:ext uri="{FF2B5EF4-FFF2-40B4-BE49-F238E27FC236}">
                  <a16:creationId xmlns:a16="http://schemas.microsoft.com/office/drawing/2014/main" id="{EB839E1A-E547-9DBC-D877-6641CF2955C0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152" y="4435121"/>
              <a:ext cx="142629" cy="160915"/>
            </a:xfrm>
            <a:prstGeom prst="rect">
              <a:avLst/>
            </a:prstGeom>
          </p:spPr>
        </p:pic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F23844C-7A48-0221-37E2-083AAC7EF1C7}"/>
                </a:ext>
              </a:extLst>
            </p:cNvPr>
            <p:cNvCxnSpPr>
              <a:cxnSpLocks/>
            </p:cNvCxnSpPr>
            <p:nvPr/>
          </p:nvCxnSpPr>
          <p:spPr>
            <a:xfrm>
              <a:off x="2863040" y="2637290"/>
              <a:ext cx="811792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F5DFD6D-5380-D93C-999D-5F0D4E5E58BB}"/>
                </a:ext>
              </a:extLst>
            </p:cNvPr>
            <p:cNvCxnSpPr>
              <a:cxnSpLocks/>
            </p:cNvCxnSpPr>
            <p:nvPr/>
          </p:nvCxnSpPr>
          <p:spPr>
            <a:xfrm>
              <a:off x="2863040" y="4056629"/>
              <a:ext cx="811792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  <a:extLst>
                <a:ext uri="{FF2B5EF4-FFF2-40B4-BE49-F238E27FC236}">
                  <a16:creationId xmlns:a16="http://schemas.microsoft.com/office/drawing/2014/main" id="{2C740E22-EC77-DF33-632E-B79853C54BCF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230" y="2515185"/>
              <a:ext cx="265143" cy="219428"/>
            </a:xfrm>
            <a:prstGeom prst="rect">
              <a:avLst/>
            </a:prstGeom>
          </p:spPr>
        </p:pic>
        <p:pic>
          <p:nvPicPr>
            <p:cNvPr id="68" name="Picture 6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 title="IguanaTex Bitmap Display">
              <a:extLst>
                <a:ext uri="{FF2B5EF4-FFF2-40B4-BE49-F238E27FC236}">
                  <a16:creationId xmlns:a16="http://schemas.microsoft.com/office/drawing/2014/main" id="{E865FEC5-4B95-FBAB-3BD0-DCA168AA347A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087" y="3949962"/>
              <a:ext cx="266667" cy="210286"/>
            </a:xfrm>
            <a:prstGeom prst="rect">
              <a:avLst/>
            </a:prstGeom>
          </p:spPr>
        </p:pic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83D16F4-CE6E-08BD-258C-D5C75B509DAB}"/>
                </a:ext>
              </a:extLst>
            </p:cNvPr>
            <p:cNvSpPr/>
            <p:nvPr/>
          </p:nvSpPr>
          <p:spPr>
            <a:xfrm>
              <a:off x="3174921" y="2577715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  <a:extLst>
                <a:ext uri="{FF2B5EF4-FFF2-40B4-BE49-F238E27FC236}">
                  <a16:creationId xmlns:a16="http://schemas.microsoft.com/office/drawing/2014/main" id="{9F4D428A-E2D9-542F-3377-BFF6133D9A8F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93" y="2784901"/>
              <a:ext cx="136534" cy="158477"/>
            </a:xfrm>
            <a:prstGeom prst="rect">
              <a:avLst/>
            </a:prstGeom>
          </p:spPr>
        </p:pic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6513122-FE1E-0ACF-73DC-ABD6B3FAF2ED}"/>
                </a:ext>
              </a:extLst>
            </p:cNvPr>
            <p:cNvSpPr/>
            <p:nvPr/>
          </p:nvSpPr>
          <p:spPr>
            <a:xfrm>
              <a:off x="2991302" y="2388292"/>
              <a:ext cx="506466" cy="70833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46240DA-A3DC-3AE1-D81C-8A55C1EFC63A}"/>
                </a:ext>
              </a:extLst>
            </p:cNvPr>
            <p:cNvSpPr/>
            <p:nvPr/>
          </p:nvSpPr>
          <p:spPr>
            <a:xfrm>
              <a:off x="3174921" y="4002331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  <a:extLst>
                <a:ext uri="{FF2B5EF4-FFF2-40B4-BE49-F238E27FC236}">
                  <a16:creationId xmlns:a16="http://schemas.microsoft.com/office/drawing/2014/main" id="{A8C049B6-4CEB-83A9-300B-AC9C0D7F6BFA}"/>
                </a:ext>
              </a:extLst>
            </p:cNvPr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93" y="4209517"/>
              <a:ext cx="136534" cy="158477"/>
            </a:xfrm>
            <a:prstGeom prst="rect">
              <a:avLst/>
            </a:prstGeom>
          </p:spPr>
        </p:pic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894F47F-F54E-CCE0-6368-7B5557E9D904}"/>
                </a:ext>
              </a:extLst>
            </p:cNvPr>
            <p:cNvSpPr/>
            <p:nvPr/>
          </p:nvSpPr>
          <p:spPr>
            <a:xfrm>
              <a:off x="2991302" y="3787795"/>
              <a:ext cx="506466" cy="70833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12E4877-5EFA-F7EA-9F76-3FCFC2A8383B}"/>
                </a:ext>
              </a:extLst>
            </p:cNvPr>
            <p:cNvSpPr/>
            <p:nvPr/>
          </p:nvSpPr>
          <p:spPr>
            <a:xfrm>
              <a:off x="2189791" y="3508864"/>
              <a:ext cx="674969" cy="9724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675927C-D5F6-7345-1096-832475B6F2E0}"/>
                </a:ext>
              </a:extLst>
            </p:cNvPr>
            <p:cNvSpPr/>
            <p:nvPr/>
          </p:nvSpPr>
          <p:spPr>
            <a:xfrm>
              <a:off x="1386092" y="4082500"/>
              <a:ext cx="506466" cy="6246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Chord 76">
              <a:extLst>
                <a:ext uri="{FF2B5EF4-FFF2-40B4-BE49-F238E27FC236}">
                  <a16:creationId xmlns:a16="http://schemas.microsoft.com/office/drawing/2014/main" id="{F696DDA2-B6CA-86D0-7942-1F97F381E42B}"/>
                </a:ext>
              </a:extLst>
            </p:cNvPr>
            <p:cNvSpPr/>
            <p:nvPr/>
          </p:nvSpPr>
          <p:spPr>
            <a:xfrm rot="1572374">
              <a:off x="591818" y="2876535"/>
              <a:ext cx="832022" cy="899854"/>
            </a:xfrm>
            <a:prstGeom prst="chord">
              <a:avLst>
                <a:gd name="adj1" fmla="val 2510866"/>
                <a:gd name="adj2" fmla="val 1589423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8" name="Picture 7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lambda$&#10;\end{document}" title="IguanaTex Bitmap Display">
              <a:extLst>
                <a:ext uri="{FF2B5EF4-FFF2-40B4-BE49-F238E27FC236}">
                  <a16:creationId xmlns:a16="http://schemas.microsoft.com/office/drawing/2014/main" id="{A13E9859-3224-5C4C-D9D2-CF8925FE9564}"/>
                </a:ext>
              </a:extLst>
            </p:cNvPr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057" y="3176718"/>
              <a:ext cx="151771" cy="213943"/>
            </a:xfrm>
            <a:prstGeom prst="rect">
              <a:avLst/>
            </a:prstGeom>
          </p:spPr>
        </p:pic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77D71EFA-B394-E44E-4F85-67499C218211}"/>
                </a:ext>
              </a:extLst>
            </p:cNvPr>
            <p:cNvCxnSpPr>
              <a:cxnSpLocks/>
            </p:cNvCxnSpPr>
            <p:nvPr/>
          </p:nvCxnSpPr>
          <p:spPr>
            <a:xfrm>
              <a:off x="1165246" y="3018709"/>
              <a:ext cx="1024545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CF91DD8-3398-2C05-C1F4-B988FDE453C3}"/>
                </a:ext>
              </a:extLst>
            </p:cNvPr>
            <p:cNvCxnSpPr>
              <a:cxnSpLocks/>
            </p:cNvCxnSpPr>
            <p:nvPr/>
          </p:nvCxnSpPr>
          <p:spPr>
            <a:xfrm>
              <a:off x="1178602" y="3654067"/>
              <a:ext cx="997833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Picture 8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\mc{A},0)$&#10;\end{document}" title="IguanaTex Bitmap Display">
              <a:extLst>
                <a:ext uri="{FF2B5EF4-FFF2-40B4-BE49-F238E27FC236}">
                  <a16:creationId xmlns:a16="http://schemas.microsoft.com/office/drawing/2014/main" id="{4007619E-51C6-D647-E9C0-5630B3D5E6FB}"/>
                </a:ext>
              </a:extLst>
            </p:cNvPr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336" y="2544470"/>
              <a:ext cx="470552" cy="203581"/>
            </a:xfrm>
            <a:prstGeom prst="rect">
              <a:avLst/>
            </a:prstGeom>
          </p:spPr>
        </p:pic>
        <p:pic>
          <p:nvPicPr>
            <p:cNvPr id="87" name="Picture 8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\mc{B},0)$&#10;\end{document}" title="IguanaTex Bitmap Display">
              <a:extLst>
                <a:ext uri="{FF2B5EF4-FFF2-40B4-BE49-F238E27FC236}">
                  <a16:creationId xmlns:a16="http://schemas.microsoft.com/office/drawing/2014/main" id="{9B35E8D1-743A-FD8C-DB28-2464426F5747}"/>
                </a:ext>
              </a:extLst>
            </p:cNvPr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7109" y="3843040"/>
              <a:ext cx="448610" cy="203581"/>
            </a:xfrm>
            <a:prstGeom prst="rect">
              <a:avLst/>
            </a:prstGeom>
          </p:spPr>
        </p:pic>
        <p:pic>
          <p:nvPicPr>
            <p:cNvPr id="88" name="Picture 8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=t_1-t_0=0$.&#10;\end{document}" title="IguanaTex Bitmap Display">
              <a:extLst>
                <a:ext uri="{FF2B5EF4-FFF2-40B4-BE49-F238E27FC236}">
                  <a16:creationId xmlns:a16="http://schemas.microsoft.com/office/drawing/2014/main" id="{EA55F742-B4BE-B85A-AA05-E8C90BED44AC}"/>
                </a:ext>
              </a:extLst>
            </p:cNvPr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022" y="5196586"/>
              <a:ext cx="1907809" cy="222476"/>
            </a:xfrm>
            <a:prstGeom prst="rect">
              <a:avLst/>
            </a:prstGeom>
          </p:spPr>
        </p:pic>
        <p:sp>
          <p:nvSpPr>
            <p:cNvPr id="89" name="Right Brace 88">
              <a:extLst>
                <a:ext uri="{FF2B5EF4-FFF2-40B4-BE49-F238E27FC236}">
                  <a16:creationId xmlns:a16="http://schemas.microsoft.com/office/drawing/2014/main" id="{46F2E1A5-5FC6-1F0D-60D8-67CE6A114006}"/>
                </a:ext>
              </a:extLst>
            </p:cNvPr>
            <p:cNvSpPr/>
            <p:nvPr/>
          </p:nvSpPr>
          <p:spPr>
            <a:xfrm rot="5400000">
              <a:off x="2294191" y="4119921"/>
              <a:ext cx="283348" cy="162052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290BECA-EA7B-07A9-B46E-EFE162683EE7}"/>
              </a:ext>
            </a:extLst>
          </p:cNvPr>
          <p:cNvGrpSpPr/>
          <p:nvPr/>
        </p:nvGrpSpPr>
        <p:grpSpPr>
          <a:xfrm>
            <a:off x="6699718" y="2125025"/>
            <a:ext cx="3654657" cy="3294037"/>
            <a:chOff x="6873583" y="2101728"/>
            <a:chExt cx="3654657" cy="3294037"/>
          </a:xfrm>
        </p:grpSpPr>
        <p:pic>
          <p:nvPicPr>
            <p:cNvPr id="100" name="Picture 9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{id}&#10;\end{document}" title="IguanaTex Bitmap Display">
              <a:extLst>
                <a:ext uri="{FF2B5EF4-FFF2-40B4-BE49-F238E27FC236}">
                  <a16:creationId xmlns:a16="http://schemas.microsoft.com/office/drawing/2014/main" id="{BC4C5C9C-6F0E-464C-5C48-73905E1F56D9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9852" y="2235457"/>
              <a:ext cx="196571" cy="178286"/>
            </a:xfrm>
            <a:prstGeom prst="rect">
              <a:avLst/>
            </a:prstGeom>
          </p:spPr>
        </p:pic>
        <p:pic>
          <p:nvPicPr>
            <p:cNvPr id="101" name="Picture 10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{id}&#10;\end{document}" title="IguanaTex Bitmap Display">
              <a:extLst>
                <a:ext uri="{FF2B5EF4-FFF2-40B4-BE49-F238E27FC236}">
                  <a16:creationId xmlns:a16="http://schemas.microsoft.com/office/drawing/2014/main" id="{010977B8-2CA9-B2E9-9066-657A6B660EC4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500" y="4160248"/>
              <a:ext cx="196571" cy="178286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016EE630-AC41-4753-A35B-A08AF2732711}"/>
                </a:ext>
              </a:extLst>
            </p:cNvPr>
            <p:cNvGrpSpPr/>
            <p:nvPr/>
          </p:nvGrpSpPr>
          <p:grpSpPr>
            <a:xfrm>
              <a:off x="6873583" y="2101728"/>
              <a:ext cx="3654657" cy="3294037"/>
              <a:chOff x="6873583" y="2101728"/>
              <a:chExt cx="3654657" cy="3294037"/>
            </a:xfrm>
          </p:grpSpPr>
          <p:sp>
            <p:nvSpPr>
              <p:cNvPr id="56" name="Chord 55">
                <a:extLst>
                  <a:ext uri="{FF2B5EF4-FFF2-40B4-BE49-F238E27FC236}">
                    <a16:creationId xmlns:a16="http://schemas.microsoft.com/office/drawing/2014/main" id="{755511BB-EA6D-5CAF-DBAF-CA6ABA0619AB}"/>
                  </a:ext>
                </a:extLst>
              </p:cNvPr>
              <p:cNvSpPr/>
              <p:nvPr/>
            </p:nvSpPr>
            <p:spPr>
              <a:xfrm rot="1572374">
                <a:off x="6873583" y="2884772"/>
                <a:ext cx="832022" cy="899854"/>
              </a:xfrm>
              <a:prstGeom prst="chord">
                <a:avLst>
                  <a:gd name="adj1" fmla="val 2510866"/>
                  <a:gd name="adj2" fmla="val 1589423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67" name="Picture 6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^{AB}$&#10;\end{document}" title="IguanaTex Bitmap Display">
                <a:extLst>
                  <a:ext uri="{FF2B5EF4-FFF2-40B4-BE49-F238E27FC236}">
                    <a16:creationId xmlns:a16="http://schemas.microsoft.com/office/drawing/2014/main" id="{05EBA940-F8E0-9CD3-45BD-D1B70BAFC6C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7735" y="3228064"/>
                <a:ext cx="426667" cy="272762"/>
              </a:xfrm>
              <a:prstGeom prst="rect">
                <a:avLst/>
              </a:prstGeom>
            </p:spPr>
          </p:pic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0754DC0A-4EB2-C16C-65CE-CD1CF0398B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47011" y="3026946"/>
                <a:ext cx="1024545" cy="0"/>
              </a:xfrm>
              <a:prstGeom prst="straightConnector1">
                <a:avLst/>
              </a:prstGeom>
              <a:ln w="53975" cmpd="sng">
                <a:solidFill>
                  <a:schemeClr val="accent6"/>
                </a:solidFill>
                <a:tailEnd type="triangle" w="med" len="sm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8D9DE04F-1C96-B6DA-B391-65B76F712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0367" y="3662304"/>
                <a:ext cx="997833" cy="0"/>
              </a:xfrm>
              <a:prstGeom prst="straightConnector1">
                <a:avLst/>
              </a:prstGeom>
              <a:ln w="53975" cmpd="sng">
                <a:solidFill>
                  <a:schemeClr val="accent6"/>
                </a:solidFill>
                <a:tailEnd type="triangle" w="med" len="sm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886631E-70F2-4CAF-AAA1-CA081D6F3148}"/>
                  </a:ext>
                </a:extLst>
              </p:cNvPr>
              <p:cNvSpPr/>
              <p:nvPr/>
            </p:nvSpPr>
            <p:spPr>
              <a:xfrm>
                <a:off x="8458200" y="2171552"/>
                <a:ext cx="674969" cy="9724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CDD30742-BCF2-845C-6287-8108B8552A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3655" y="2327942"/>
                <a:ext cx="1011189" cy="0"/>
              </a:xfrm>
              <a:prstGeom prst="straightConnector1">
                <a:avLst/>
              </a:prstGeom>
              <a:ln w="53975" cmpd="sng">
                <a:solidFill>
                  <a:schemeClr val="accent6"/>
                </a:solidFill>
                <a:tailEnd type="triangle" w="med" len="sm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99E514A2-5425-BEE5-1144-B16A515AC5C0}"/>
                  </a:ext>
                </a:extLst>
              </p:cNvPr>
              <p:cNvSpPr/>
              <p:nvPr/>
            </p:nvSpPr>
            <p:spPr>
              <a:xfrm>
                <a:off x="7832733" y="2268367"/>
                <a:ext cx="123290" cy="1194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6" name="Picture 10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    <a:extLst>
                  <a:ext uri="{FF2B5EF4-FFF2-40B4-BE49-F238E27FC236}">
                    <a16:creationId xmlns:a16="http://schemas.microsoft.com/office/drawing/2014/main" id="{7A3AF7DF-C992-3265-F9E2-C7026AB3EBC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7205" y="2475553"/>
                <a:ext cx="142629" cy="160915"/>
              </a:xfrm>
              <a:prstGeom prst="rect">
                <a:avLst/>
              </a:prstGeom>
            </p:spPr>
          </p:pic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F31D7E2-DDEE-0976-475A-888BA6B47833}"/>
                  </a:ext>
                </a:extLst>
              </p:cNvPr>
              <p:cNvSpPr/>
              <p:nvPr/>
            </p:nvSpPr>
            <p:spPr>
              <a:xfrm>
                <a:off x="7655172" y="2101728"/>
                <a:ext cx="506466" cy="62465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33B4F15B-94DE-887E-E496-44180DFC0B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47011" y="4258936"/>
                <a:ext cx="1011189" cy="0"/>
              </a:xfrm>
              <a:prstGeom prst="straightConnector1">
                <a:avLst/>
              </a:prstGeom>
              <a:ln w="53975" cmpd="sng">
                <a:solidFill>
                  <a:schemeClr val="accent6"/>
                </a:solidFill>
                <a:tailEnd type="triangle" w="med" len="sm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D8A4717E-E155-F331-051F-BA072DE134F5}"/>
                  </a:ext>
                </a:extLst>
              </p:cNvPr>
              <p:cNvSpPr/>
              <p:nvPr/>
            </p:nvSpPr>
            <p:spPr>
              <a:xfrm>
                <a:off x="7846089" y="4204638"/>
                <a:ext cx="123290" cy="1194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0" name="Picture 10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    <a:extLst>
                  <a:ext uri="{FF2B5EF4-FFF2-40B4-BE49-F238E27FC236}">
                    <a16:creationId xmlns:a16="http://schemas.microsoft.com/office/drawing/2014/main" id="{518F0EEF-879E-A079-F82E-4A4C27111E5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0561" y="4411824"/>
                <a:ext cx="142629" cy="160915"/>
              </a:xfrm>
              <a:prstGeom prst="rect">
                <a:avLst/>
              </a:prstGeom>
            </p:spPr>
          </p:pic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5A9D57A0-6368-DA2A-AA97-06695CEB80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1449" y="2613993"/>
                <a:ext cx="811792" cy="0"/>
              </a:xfrm>
              <a:prstGeom prst="straightConnector1">
                <a:avLst/>
              </a:prstGeom>
              <a:ln w="53975" cmpd="sng">
                <a:solidFill>
                  <a:schemeClr val="accent6"/>
                </a:solidFill>
                <a:tailEnd type="triangle" w="med" len="sm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73E19F27-2BF8-44B3-D821-7475357688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1449" y="4033332"/>
                <a:ext cx="811792" cy="0"/>
              </a:xfrm>
              <a:prstGeom prst="straightConnector1">
                <a:avLst/>
              </a:prstGeom>
              <a:ln w="53975" cmpd="sng">
                <a:solidFill>
                  <a:schemeClr val="accent6"/>
                </a:solidFill>
                <a:tailEnd type="triangle" w="med" len="sm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3" name="Picture 11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    <a:extLst>
                  <a:ext uri="{FF2B5EF4-FFF2-40B4-BE49-F238E27FC236}">
                    <a16:creationId xmlns:a16="http://schemas.microsoft.com/office/drawing/2014/main" id="{108D6838-C508-5C5A-F6C0-3B55344E6DB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2639" y="2491888"/>
                <a:ext cx="265143" cy="219428"/>
              </a:xfrm>
              <a:prstGeom prst="rect">
                <a:avLst/>
              </a:prstGeom>
            </p:spPr>
          </p:pic>
          <p:pic>
            <p:nvPicPr>
              <p:cNvPr id="114" name="Picture 11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 title="IguanaTex Bitmap Display">
                <a:extLst>
                  <a:ext uri="{FF2B5EF4-FFF2-40B4-BE49-F238E27FC236}">
                    <a16:creationId xmlns:a16="http://schemas.microsoft.com/office/drawing/2014/main" id="{21B687C3-7676-3D34-513D-7A5D86A992A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3496" y="3926665"/>
                <a:ext cx="266667" cy="210286"/>
              </a:xfrm>
              <a:prstGeom prst="rect">
                <a:avLst/>
              </a:prstGeom>
            </p:spPr>
          </p:pic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3694CAE-A562-1299-9458-E42AAF17BFBC}"/>
                  </a:ext>
                </a:extLst>
              </p:cNvPr>
              <p:cNvSpPr/>
              <p:nvPr/>
            </p:nvSpPr>
            <p:spPr>
              <a:xfrm>
                <a:off x="9443330" y="2554418"/>
                <a:ext cx="123290" cy="1194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7" name="Picture 11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    <a:extLst>
                  <a:ext uri="{FF2B5EF4-FFF2-40B4-BE49-F238E27FC236}">
                    <a16:creationId xmlns:a16="http://schemas.microsoft.com/office/drawing/2014/main" id="{F305E444-3256-7645-B0A8-17E2E58E071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7802" y="2761604"/>
                <a:ext cx="136534" cy="158477"/>
              </a:xfrm>
              <a:prstGeom prst="rect">
                <a:avLst/>
              </a:prstGeom>
            </p:spPr>
          </p:pic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C343F7E-CEB3-3954-65F8-88DDCEB6532C}"/>
                  </a:ext>
                </a:extLst>
              </p:cNvPr>
              <p:cNvSpPr/>
              <p:nvPr/>
            </p:nvSpPr>
            <p:spPr>
              <a:xfrm>
                <a:off x="9259711" y="2364995"/>
                <a:ext cx="506466" cy="708334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C696DFC-DAEB-E64B-890A-070F7A541794}"/>
                  </a:ext>
                </a:extLst>
              </p:cNvPr>
              <p:cNvSpPr/>
              <p:nvPr/>
            </p:nvSpPr>
            <p:spPr>
              <a:xfrm>
                <a:off x="9443330" y="3979034"/>
                <a:ext cx="123290" cy="1194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4" name="Picture 12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    <a:extLst>
                  <a:ext uri="{FF2B5EF4-FFF2-40B4-BE49-F238E27FC236}">
                    <a16:creationId xmlns:a16="http://schemas.microsoft.com/office/drawing/2014/main" id="{C443756F-38CE-8C4C-D48A-0193518459C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7802" y="4186220"/>
                <a:ext cx="136534" cy="158477"/>
              </a:xfrm>
              <a:prstGeom prst="rect">
                <a:avLst/>
              </a:prstGeom>
            </p:spPr>
          </p:pic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8836F721-F668-37B4-D019-8D3F1CC706F0}"/>
                  </a:ext>
                </a:extLst>
              </p:cNvPr>
              <p:cNvSpPr/>
              <p:nvPr/>
            </p:nvSpPr>
            <p:spPr>
              <a:xfrm>
                <a:off x="9259711" y="3764498"/>
                <a:ext cx="506466" cy="708334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A9B739FE-8C14-FA6B-117A-A19584B47FB6}"/>
                  </a:ext>
                </a:extLst>
              </p:cNvPr>
              <p:cNvSpPr/>
              <p:nvPr/>
            </p:nvSpPr>
            <p:spPr>
              <a:xfrm>
                <a:off x="8458200" y="3485567"/>
                <a:ext cx="674969" cy="97242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9A093FE6-29EB-D9BA-6808-3C15C642C25F}"/>
                  </a:ext>
                </a:extLst>
              </p:cNvPr>
              <p:cNvSpPr/>
              <p:nvPr/>
            </p:nvSpPr>
            <p:spPr>
              <a:xfrm>
                <a:off x="7654501" y="4059203"/>
                <a:ext cx="506466" cy="62465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3" name="Picture 13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\mc{A},0)$&#10;\end{document}" title="IguanaTex Bitmap Display">
                <a:extLst>
                  <a:ext uri="{FF2B5EF4-FFF2-40B4-BE49-F238E27FC236}">
                    <a16:creationId xmlns:a16="http://schemas.microsoft.com/office/drawing/2014/main" id="{953E8EB0-DA6B-0A05-A89C-1E0F2794758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4745" y="2521173"/>
                <a:ext cx="470552" cy="203581"/>
              </a:xfrm>
              <a:prstGeom prst="rect">
                <a:avLst/>
              </a:prstGeom>
            </p:spPr>
          </p:pic>
          <p:pic>
            <p:nvPicPr>
              <p:cNvPr id="134" name="Picture 13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\mc{B},0)$&#10;\end{document}" title="IguanaTex Bitmap Display">
                <a:extLst>
                  <a:ext uri="{FF2B5EF4-FFF2-40B4-BE49-F238E27FC236}">
                    <a16:creationId xmlns:a16="http://schemas.microsoft.com/office/drawing/2014/main" id="{1A13EF07-5189-C747-A7CE-BAAFA6514CE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518" y="3819743"/>
                <a:ext cx="448610" cy="203581"/>
              </a:xfrm>
              <a:prstGeom prst="rect">
                <a:avLst/>
              </a:prstGeom>
            </p:spPr>
          </p:pic>
          <p:pic>
            <p:nvPicPr>
              <p:cNvPr id="135" name="Picture 13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=t_1-t_0=0$.&#10;\end{document}" title="IguanaTex Bitmap Display">
                <a:extLst>
                  <a:ext uri="{FF2B5EF4-FFF2-40B4-BE49-F238E27FC236}">
                    <a16:creationId xmlns:a16="http://schemas.microsoft.com/office/drawing/2014/main" id="{0874F3A6-AE73-1990-973D-1AEE2E252C5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0431" y="5173289"/>
                <a:ext cx="1907809" cy="222476"/>
              </a:xfrm>
              <a:prstGeom prst="rect">
                <a:avLst/>
              </a:prstGeom>
            </p:spPr>
          </p:pic>
          <p:sp>
            <p:nvSpPr>
              <p:cNvPr id="136" name="Right Brace 135">
                <a:extLst>
                  <a:ext uri="{FF2B5EF4-FFF2-40B4-BE49-F238E27FC236}">
                    <a16:creationId xmlns:a16="http://schemas.microsoft.com/office/drawing/2014/main" id="{F274198B-C3FC-BD35-15AE-40DEC5FA2862}"/>
                  </a:ext>
                </a:extLst>
              </p:cNvPr>
              <p:cNvSpPr/>
              <p:nvPr/>
            </p:nvSpPr>
            <p:spPr>
              <a:xfrm rot="5400000">
                <a:off x="8562600" y="4096624"/>
                <a:ext cx="283348" cy="1620529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577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5003-D84A-4A6D-9D14-D98EA184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464" y="73738"/>
            <a:ext cx="722835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Instantaneous Multiparty Devices</a:t>
            </a:r>
          </a:p>
        </p:txBody>
      </p:sp>
      <p:pic>
        <p:nvPicPr>
          <p:cNvPr id="222" name="Picture 221" descr="\documentclass{article}&#10;\usepackage{amsmath,amssymb,amsthm}&#10;\textwidth=6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re are also instantaneous devices \textbf{not} physically implementable by quantum mechanics:&#10;\end{itemize}&#10;\end{document}" title="IguanaTex Bitmap Display">
            <a:extLst>
              <a:ext uri="{FF2B5EF4-FFF2-40B4-BE49-F238E27FC236}">
                <a16:creationId xmlns:a16="http://schemas.microsoft.com/office/drawing/2014/main" id="{0E75DDB6-554F-7359-A8F2-29C8F6A296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0" y="946582"/>
            <a:ext cx="10322320" cy="2270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30CAB1-4DD9-9393-B92C-7B1C76349E6A}"/>
              </a:ext>
            </a:extLst>
          </p:cNvPr>
          <p:cNvSpPr/>
          <p:nvPr/>
        </p:nvSpPr>
        <p:spPr>
          <a:xfrm>
            <a:off x="3296170" y="1950285"/>
            <a:ext cx="728381" cy="1257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SWAP</a:t>
            </a:r>
          </a:p>
        </p:txBody>
      </p:sp>
      <p:pic>
        <p:nvPicPr>
          <p:cNvPr id="145" name="Picture 14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underline{\textbf{Instantaneous Quantum Swap}}&#10;\end{document}" title="IguanaTex Bitmap Display">
            <a:extLst>
              <a:ext uri="{FF2B5EF4-FFF2-40B4-BE49-F238E27FC236}">
                <a16:creationId xmlns:a16="http://schemas.microsoft.com/office/drawing/2014/main" id="{4F5E0103-B186-5C53-3920-C214CBE7014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5" y="1499487"/>
            <a:ext cx="3438171" cy="240000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CF53F23-2707-6EB9-4A0E-E76CC114A893}"/>
              </a:ext>
            </a:extLst>
          </p:cNvPr>
          <p:cNvCxnSpPr>
            <a:cxnSpLocks/>
          </p:cNvCxnSpPr>
          <p:nvPr/>
        </p:nvCxnSpPr>
        <p:spPr>
          <a:xfrm>
            <a:off x="2284980" y="2197536"/>
            <a:ext cx="1011189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ED325356-9449-8355-5FB5-24F297FD9C68}"/>
              </a:ext>
            </a:extLst>
          </p:cNvPr>
          <p:cNvSpPr/>
          <p:nvPr/>
        </p:nvSpPr>
        <p:spPr>
          <a:xfrm>
            <a:off x="2684058" y="2137961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A9F739C5-BC49-69CF-C642-331B1ED70C6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30" y="2345147"/>
            <a:ext cx="142629" cy="160915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040E572-C049-26AE-957A-86A9A1C87290}"/>
              </a:ext>
            </a:extLst>
          </p:cNvPr>
          <p:cNvCxnSpPr>
            <a:cxnSpLocks/>
          </p:cNvCxnSpPr>
          <p:nvPr/>
        </p:nvCxnSpPr>
        <p:spPr>
          <a:xfrm>
            <a:off x="2284980" y="2962255"/>
            <a:ext cx="1011189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CF62638-38A0-BF7C-6084-86B7BD5A214D}"/>
              </a:ext>
            </a:extLst>
          </p:cNvPr>
          <p:cNvSpPr/>
          <p:nvPr/>
        </p:nvSpPr>
        <p:spPr>
          <a:xfrm>
            <a:off x="2684058" y="2907957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A5999B24-47D9-6907-DEAA-2E48C980827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30" y="3115143"/>
            <a:ext cx="142629" cy="160915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E8292BFD-B0D1-9379-C9FA-B3CEFDF64881}"/>
              </a:ext>
            </a:extLst>
          </p:cNvPr>
          <p:cNvSpPr/>
          <p:nvPr/>
        </p:nvSpPr>
        <p:spPr>
          <a:xfrm>
            <a:off x="2492470" y="2762522"/>
            <a:ext cx="506466" cy="624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90190C0-FD2A-1FF7-6D6C-ADB3A47468DE}"/>
              </a:ext>
            </a:extLst>
          </p:cNvPr>
          <p:cNvSpPr/>
          <p:nvPr/>
        </p:nvSpPr>
        <p:spPr>
          <a:xfrm>
            <a:off x="2492470" y="1971908"/>
            <a:ext cx="506466" cy="624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E16532C-258C-2444-72A1-78697AC29100}"/>
              </a:ext>
            </a:extLst>
          </p:cNvPr>
          <p:cNvCxnSpPr>
            <a:cxnSpLocks/>
          </p:cNvCxnSpPr>
          <p:nvPr/>
        </p:nvCxnSpPr>
        <p:spPr>
          <a:xfrm>
            <a:off x="4024551" y="2193282"/>
            <a:ext cx="811792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ADCF7E4-93D8-3C99-3F94-D4F471D89DB4}"/>
              </a:ext>
            </a:extLst>
          </p:cNvPr>
          <p:cNvCxnSpPr>
            <a:cxnSpLocks/>
          </p:cNvCxnSpPr>
          <p:nvPr/>
        </p:nvCxnSpPr>
        <p:spPr>
          <a:xfrm>
            <a:off x="4041065" y="2964409"/>
            <a:ext cx="811792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AFCB34F-409E-CC96-9717-1C60403121AE}"/>
              </a:ext>
            </a:extLst>
          </p:cNvPr>
          <p:cNvSpPr/>
          <p:nvPr/>
        </p:nvSpPr>
        <p:spPr>
          <a:xfrm>
            <a:off x="4336432" y="2133707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5D27CAB5-A70C-16BF-EFC0-33F47DC176C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04" y="2340893"/>
            <a:ext cx="136534" cy="158477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9BE7ED2B-A6E6-3910-DD28-CF13CE7770E5}"/>
              </a:ext>
            </a:extLst>
          </p:cNvPr>
          <p:cNvSpPr/>
          <p:nvPr/>
        </p:nvSpPr>
        <p:spPr>
          <a:xfrm>
            <a:off x="4352946" y="2910111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76F1F434-7A4D-628D-7BEC-47B18B72553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18" y="3117297"/>
            <a:ext cx="136534" cy="158477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74880B53-2A8A-36EA-7BE1-CFEDC151051D}"/>
              </a:ext>
            </a:extLst>
          </p:cNvPr>
          <p:cNvSpPr/>
          <p:nvPr/>
        </p:nvSpPr>
        <p:spPr>
          <a:xfrm>
            <a:off x="4143163" y="2762522"/>
            <a:ext cx="506466" cy="62465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6F39E9A-BF05-07DB-C58C-DF2ED933226F}"/>
              </a:ext>
            </a:extLst>
          </p:cNvPr>
          <p:cNvSpPr/>
          <p:nvPr/>
        </p:nvSpPr>
        <p:spPr>
          <a:xfrm>
            <a:off x="4143163" y="1971908"/>
            <a:ext cx="506466" cy="62465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1" name="Picture 9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ket{\alpha}^{A_0}$&#10;\end{document}" title="IguanaTex Bitmap Display">
            <a:extLst>
              <a:ext uri="{FF2B5EF4-FFF2-40B4-BE49-F238E27FC236}">
                <a16:creationId xmlns:a16="http://schemas.microsoft.com/office/drawing/2014/main" id="{321BFBBA-A62D-90B6-41DA-097610A28ED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41" y="2002331"/>
            <a:ext cx="531810" cy="281905"/>
          </a:xfrm>
          <a:prstGeom prst="rect">
            <a:avLst/>
          </a:prstGeom>
        </p:spPr>
      </p:pic>
      <p:pic>
        <p:nvPicPr>
          <p:cNvPr id="76" name="Picture 7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ket{\alpha}^{B_1}$&#10;\end{document}" title="IguanaTex Bitmap Display">
            <a:extLst>
              <a:ext uri="{FF2B5EF4-FFF2-40B4-BE49-F238E27FC236}">
                <a16:creationId xmlns:a16="http://schemas.microsoft.com/office/drawing/2014/main" id="{FF457C38-1613-60A4-8882-C5F9AA7720E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78" y="2839114"/>
            <a:ext cx="525714" cy="275810"/>
          </a:xfrm>
          <a:prstGeom prst="rect">
            <a:avLst/>
          </a:prstGeom>
        </p:spPr>
      </p:pic>
      <p:pic>
        <p:nvPicPr>
          <p:cNvPr id="87" name="Picture 8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ket{\beta}^{B_0}$&#10;\end{document}" title="IguanaTex Bitmap Display">
            <a:extLst>
              <a:ext uri="{FF2B5EF4-FFF2-40B4-BE49-F238E27FC236}">
                <a16:creationId xmlns:a16="http://schemas.microsoft.com/office/drawing/2014/main" id="{FB090566-A568-F2A3-E07B-150E26553D8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32" y="2796236"/>
            <a:ext cx="525714" cy="275810"/>
          </a:xfrm>
          <a:prstGeom prst="rect">
            <a:avLst/>
          </a:prstGeom>
        </p:spPr>
      </p:pic>
      <p:pic>
        <p:nvPicPr>
          <p:cNvPr id="100" name="Picture 9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ket{\beta}^{A_1}$&#10;\end{document}" title="IguanaTex Bitmap Display">
            <a:extLst>
              <a:ext uri="{FF2B5EF4-FFF2-40B4-BE49-F238E27FC236}">
                <a16:creationId xmlns:a16="http://schemas.microsoft.com/office/drawing/2014/main" id="{01FE03D2-2696-8F4B-0F23-AE963E42A6F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78" y="2036022"/>
            <a:ext cx="519619" cy="281905"/>
          </a:xfrm>
          <a:prstGeom prst="rect">
            <a:avLst/>
          </a:prstGeom>
        </p:spPr>
      </p:pic>
      <p:pic>
        <p:nvPicPr>
          <p:cNvPr id="149" name="Picture 14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=t_1-t_0=0$.&#10;\end{document}" title="IguanaTex Bitmap Display">
            <a:extLst>
              <a:ext uri="{FF2B5EF4-FFF2-40B4-BE49-F238E27FC236}">
                <a16:creationId xmlns:a16="http://schemas.microsoft.com/office/drawing/2014/main" id="{C78A4024-5F00-B0D1-944B-54A54AA0F73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30" y="3691714"/>
            <a:ext cx="1526248" cy="177981"/>
          </a:xfrm>
          <a:prstGeom prst="rect">
            <a:avLst/>
          </a:prstGeom>
        </p:spPr>
      </p:pic>
      <p:sp>
        <p:nvSpPr>
          <p:cNvPr id="150" name="Right Brace 149">
            <a:extLst>
              <a:ext uri="{FF2B5EF4-FFF2-40B4-BE49-F238E27FC236}">
                <a16:creationId xmlns:a16="http://schemas.microsoft.com/office/drawing/2014/main" id="{335D73F1-D763-8EC3-359C-801F0C118B19}"/>
              </a:ext>
            </a:extLst>
          </p:cNvPr>
          <p:cNvSpPr/>
          <p:nvPr/>
        </p:nvSpPr>
        <p:spPr>
          <a:xfrm rot="5400000">
            <a:off x="3413153" y="2730124"/>
            <a:ext cx="178439" cy="16205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5" name="Picture 15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underline{\textbf{Instantaneous PR Box}}&#10;\end{document}" title="IguanaTex Bitmap Display">
            <a:extLst>
              <a:ext uri="{FF2B5EF4-FFF2-40B4-BE49-F238E27FC236}">
                <a16:creationId xmlns:a16="http://schemas.microsoft.com/office/drawing/2014/main" id="{3AD50391-2A46-902B-6ADC-83B90CF9531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40" y="1519204"/>
            <a:ext cx="2587886" cy="192000"/>
          </a:xfrm>
          <a:prstGeom prst="rect">
            <a:avLst/>
          </a:prstGeom>
        </p:spPr>
      </p:pic>
      <p:sp>
        <p:nvSpPr>
          <p:cNvPr id="164" name="Rectangle 163">
            <a:extLst>
              <a:ext uri="{FF2B5EF4-FFF2-40B4-BE49-F238E27FC236}">
                <a16:creationId xmlns:a16="http://schemas.microsoft.com/office/drawing/2014/main" id="{67A39D44-B6EB-EF38-DD5C-C56BAE663FC6}"/>
              </a:ext>
            </a:extLst>
          </p:cNvPr>
          <p:cNvSpPr/>
          <p:nvPr/>
        </p:nvSpPr>
        <p:spPr>
          <a:xfrm>
            <a:off x="8003482" y="1937713"/>
            <a:ext cx="728381" cy="1257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PR-Box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E744E96D-434B-74CE-E251-BAC9991CFA57}"/>
              </a:ext>
            </a:extLst>
          </p:cNvPr>
          <p:cNvCxnSpPr>
            <a:cxnSpLocks/>
          </p:cNvCxnSpPr>
          <p:nvPr/>
        </p:nvCxnSpPr>
        <p:spPr>
          <a:xfrm>
            <a:off x="6992292" y="2184964"/>
            <a:ext cx="1011189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>
            <a:extLst>
              <a:ext uri="{FF2B5EF4-FFF2-40B4-BE49-F238E27FC236}">
                <a16:creationId xmlns:a16="http://schemas.microsoft.com/office/drawing/2014/main" id="{3A6DBDE6-3473-4876-D92B-FA37ED70095D}"/>
              </a:ext>
            </a:extLst>
          </p:cNvPr>
          <p:cNvSpPr/>
          <p:nvPr/>
        </p:nvSpPr>
        <p:spPr>
          <a:xfrm>
            <a:off x="7391370" y="2125389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7" name="Picture 16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D4B10BAF-2559-4B6E-9C0A-00C8AC19510E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42" y="2332575"/>
            <a:ext cx="142629" cy="160915"/>
          </a:xfrm>
          <a:prstGeom prst="rect">
            <a:avLst/>
          </a:prstGeom>
        </p:spPr>
      </p:pic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2095644A-CADF-9CC5-0D5D-4C03F2B7CFC4}"/>
              </a:ext>
            </a:extLst>
          </p:cNvPr>
          <p:cNvCxnSpPr>
            <a:cxnSpLocks/>
          </p:cNvCxnSpPr>
          <p:nvPr/>
        </p:nvCxnSpPr>
        <p:spPr>
          <a:xfrm>
            <a:off x="6992292" y="2949683"/>
            <a:ext cx="1011189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>
            <a:extLst>
              <a:ext uri="{FF2B5EF4-FFF2-40B4-BE49-F238E27FC236}">
                <a16:creationId xmlns:a16="http://schemas.microsoft.com/office/drawing/2014/main" id="{0B9F8A02-78F9-F00D-53F3-2AAD6F9FDC39}"/>
              </a:ext>
            </a:extLst>
          </p:cNvPr>
          <p:cNvSpPr/>
          <p:nvPr/>
        </p:nvSpPr>
        <p:spPr>
          <a:xfrm>
            <a:off x="7391370" y="2895385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0" name="Picture 16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F3140377-AA21-6787-976A-AE996AA0289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42" y="3102571"/>
            <a:ext cx="142629" cy="160915"/>
          </a:xfrm>
          <a:prstGeom prst="rect">
            <a:avLst/>
          </a:prstGeom>
        </p:spPr>
      </p:pic>
      <p:sp>
        <p:nvSpPr>
          <p:cNvPr id="171" name="Oval 170">
            <a:extLst>
              <a:ext uri="{FF2B5EF4-FFF2-40B4-BE49-F238E27FC236}">
                <a16:creationId xmlns:a16="http://schemas.microsoft.com/office/drawing/2014/main" id="{7F70FDAE-F1FE-A01B-6734-C4A4EBC31745}"/>
              </a:ext>
            </a:extLst>
          </p:cNvPr>
          <p:cNvSpPr/>
          <p:nvPr/>
        </p:nvSpPr>
        <p:spPr>
          <a:xfrm>
            <a:off x="7199782" y="2749950"/>
            <a:ext cx="506466" cy="624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48A924A-2824-FA8E-0B3E-536CFF5C54C1}"/>
              </a:ext>
            </a:extLst>
          </p:cNvPr>
          <p:cNvSpPr/>
          <p:nvPr/>
        </p:nvSpPr>
        <p:spPr>
          <a:xfrm>
            <a:off x="7199782" y="1959336"/>
            <a:ext cx="506466" cy="624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DBBD6592-A1EA-9032-EB0A-DB772A4C3C70}"/>
              </a:ext>
            </a:extLst>
          </p:cNvPr>
          <p:cNvCxnSpPr>
            <a:cxnSpLocks/>
          </p:cNvCxnSpPr>
          <p:nvPr/>
        </p:nvCxnSpPr>
        <p:spPr>
          <a:xfrm>
            <a:off x="8731863" y="2180710"/>
            <a:ext cx="811792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AC0C6C82-3B2C-FD8F-EE84-0F43F6EB6F64}"/>
              </a:ext>
            </a:extLst>
          </p:cNvPr>
          <p:cNvCxnSpPr>
            <a:cxnSpLocks/>
          </p:cNvCxnSpPr>
          <p:nvPr/>
        </p:nvCxnSpPr>
        <p:spPr>
          <a:xfrm>
            <a:off x="8748377" y="2951837"/>
            <a:ext cx="811792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74">
            <a:extLst>
              <a:ext uri="{FF2B5EF4-FFF2-40B4-BE49-F238E27FC236}">
                <a16:creationId xmlns:a16="http://schemas.microsoft.com/office/drawing/2014/main" id="{413D7652-C9EF-D4B0-CD45-0B88A03A395D}"/>
              </a:ext>
            </a:extLst>
          </p:cNvPr>
          <p:cNvSpPr/>
          <p:nvPr/>
        </p:nvSpPr>
        <p:spPr>
          <a:xfrm>
            <a:off x="9043744" y="2121135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6" name="Picture 17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09EB1085-54B7-FF9D-C6E4-9D54B4945B2E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216" y="2328321"/>
            <a:ext cx="136534" cy="158477"/>
          </a:xfrm>
          <a:prstGeom prst="rect">
            <a:avLst/>
          </a:prstGeom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8F3DAB47-EC74-BF9A-11F9-6D9EE9BBD65B}"/>
              </a:ext>
            </a:extLst>
          </p:cNvPr>
          <p:cNvSpPr/>
          <p:nvPr/>
        </p:nvSpPr>
        <p:spPr>
          <a:xfrm>
            <a:off x="9060258" y="2897539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086E5021-097C-AB82-79EC-7B6678F92AC2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30" y="3104725"/>
            <a:ext cx="136534" cy="158477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D20B1735-87C2-2BDE-DE9E-EE0649D5E5E5}"/>
              </a:ext>
            </a:extLst>
          </p:cNvPr>
          <p:cNvSpPr/>
          <p:nvPr/>
        </p:nvSpPr>
        <p:spPr>
          <a:xfrm>
            <a:off x="8850475" y="2749950"/>
            <a:ext cx="506466" cy="62465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8236688D-973E-471B-C0BD-E76A22DF750C}"/>
              </a:ext>
            </a:extLst>
          </p:cNvPr>
          <p:cNvSpPr/>
          <p:nvPr/>
        </p:nvSpPr>
        <p:spPr>
          <a:xfrm>
            <a:off x="8850475" y="1959336"/>
            <a:ext cx="506466" cy="62465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2" name="Picture 18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\end{document}" title="IguanaTex Bitmap Display">
            <a:extLst>
              <a:ext uri="{FF2B5EF4-FFF2-40B4-BE49-F238E27FC236}">
                <a16:creationId xmlns:a16="http://schemas.microsoft.com/office/drawing/2014/main" id="{4D9BD9DC-271F-7827-BDF2-BB94EB8F6E62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548" y="2130711"/>
            <a:ext cx="128000" cy="114286"/>
          </a:xfrm>
          <a:prstGeom prst="rect">
            <a:avLst/>
          </a:prstGeom>
        </p:spPr>
      </p:pic>
      <p:pic>
        <p:nvPicPr>
          <p:cNvPr id="191" name="Picture 19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$&#10;\end{document}" title="IguanaTex Bitmap Display">
            <a:extLst>
              <a:ext uri="{FF2B5EF4-FFF2-40B4-BE49-F238E27FC236}">
                <a16:creationId xmlns:a16="http://schemas.microsoft.com/office/drawing/2014/main" id="{207648C9-CFA6-8E66-B94E-0CF0D7009559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65" y="2860540"/>
            <a:ext cx="94476" cy="178286"/>
          </a:xfrm>
          <a:prstGeom prst="rect">
            <a:avLst/>
          </a:prstGeom>
        </p:spPr>
      </p:pic>
      <p:pic>
        <p:nvPicPr>
          <p:cNvPr id="184" name="Picture 18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y$&#10;\end{document}" title="IguanaTex Bitmap Display">
            <a:extLst>
              <a:ext uri="{FF2B5EF4-FFF2-40B4-BE49-F238E27FC236}">
                <a16:creationId xmlns:a16="http://schemas.microsoft.com/office/drawing/2014/main" id="{F2DE63E6-BB28-7296-4EE3-BB79D540F179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47" y="2897413"/>
            <a:ext cx="118857" cy="163048"/>
          </a:xfrm>
          <a:prstGeom prst="rect">
            <a:avLst/>
          </a:prstGeom>
        </p:spPr>
      </p:pic>
      <p:pic>
        <p:nvPicPr>
          <p:cNvPr id="189" name="Picture 18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$&#10;\end{document}" title="IguanaTex Bitmap Display">
            <a:extLst>
              <a:ext uri="{FF2B5EF4-FFF2-40B4-BE49-F238E27FC236}">
                <a16:creationId xmlns:a16="http://schemas.microsoft.com/office/drawing/2014/main" id="{7E3F8588-06B7-3A42-0E86-AF456EE169E3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454" y="2121135"/>
            <a:ext cx="117333" cy="114286"/>
          </a:xfrm>
          <a:prstGeom prst="rect">
            <a:avLst/>
          </a:prstGeom>
        </p:spPr>
      </p:pic>
      <p:pic>
        <p:nvPicPr>
          <p:cNvPr id="186" name="Picture 18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=t_1-t_0=0$.&#10;\end{document}" title="IguanaTex Bitmap Display">
            <a:extLst>
              <a:ext uri="{FF2B5EF4-FFF2-40B4-BE49-F238E27FC236}">
                <a16:creationId xmlns:a16="http://schemas.microsoft.com/office/drawing/2014/main" id="{E5C72E7D-AEC6-D6B6-AE9A-AA68908E3227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655" y="3740297"/>
            <a:ext cx="1526248" cy="177981"/>
          </a:xfrm>
          <a:prstGeom prst="rect">
            <a:avLst/>
          </a:prstGeom>
        </p:spPr>
      </p:pic>
      <p:sp>
        <p:nvSpPr>
          <p:cNvPr id="187" name="Right Brace 186">
            <a:extLst>
              <a:ext uri="{FF2B5EF4-FFF2-40B4-BE49-F238E27FC236}">
                <a16:creationId xmlns:a16="http://schemas.microsoft.com/office/drawing/2014/main" id="{CF2CBC0A-778C-6BCE-ED57-6A5A961516CD}"/>
              </a:ext>
            </a:extLst>
          </p:cNvPr>
          <p:cNvSpPr/>
          <p:nvPr/>
        </p:nvSpPr>
        <p:spPr>
          <a:xfrm rot="5400000">
            <a:off x="8178278" y="2778707"/>
            <a:ext cx="178439" cy="16205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" name="Picture 22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p(a,b|x,y)=\frac{1}{2}\delta_{xy,a\oplus b}$&#10;\end{document}" title="IguanaTex Bitmap Display">
            <a:extLst>
              <a:ext uri="{FF2B5EF4-FFF2-40B4-BE49-F238E27FC236}">
                <a16:creationId xmlns:a16="http://schemas.microsoft.com/office/drawing/2014/main" id="{09485DDC-E1F8-D748-3203-1453743712EF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928" y="2419905"/>
            <a:ext cx="1916343" cy="243810"/>
          </a:xfrm>
          <a:prstGeom prst="rect">
            <a:avLst/>
          </a:prstGeom>
        </p:spPr>
      </p:pic>
      <p:grpSp>
        <p:nvGrpSpPr>
          <p:cNvPr id="243" name="Group 242">
            <a:extLst>
              <a:ext uri="{FF2B5EF4-FFF2-40B4-BE49-F238E27FC236}">
                <a16:creationId xmlns:a16="http://schemas.microsoft.com/office/drawing/2014/main" id="{5764E240-969C-93FE-8C23-B87B7E761993}"/>
              </a:ext>
            </a:extLst>
          </p:cNvPr>
          <p:cNvGrpSpPr/>
          <p:nvPr/>
        </p:nvGrpSpPr>
        <p:grpSpPr>
          <a:xfrm>
            <a:off x="3355937" y="4444804"/>
            <a:ext cx="5873885" cy="1984491"/>
            <a:chOff x="6219377" y="4393802"/>
            <a:chExt cx="5394037" cy="1772344"/>
          </a:xfrm>
        </p:grpSpPr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AB1CB243-39A9-8A59-387A-5FBEEE4795FF}"/>
                </a:ext>
              </a:extLst>
            </p:cNvPr>
            <p:cNvSpPr/>
            <p:nvPr/>
          </p:nvSpPr>
          <p:spPr>
            <a:xfrm>
              <a:off x="6219377" y="4393803"/>
              <a:ext cx="3565236" cy="1764145"/>
            </a:xfrm>
            <a:custGeom>
              <a:avLst/>
              <a:gdLst>
                <a:gd name="connsiteX0" fmla="*/ 1958353 w 3565236"/>
                <a:gd name="connsiteY0" fmla="*/ 461818 h 1764145"/>
                <a:gd name="connsiteX1" fmla="*/ 783314 w 3565236"/>
                <a:gd name="connsiteY1" fmla="*/ 945495 h 1764145"/>
                <a:gd name="connsiteX2" fmla="*/ 1958353 w 3565236"/>
                <a:gd name="connsiteY2" fmla="*/ 1429172 h 1764145"/>
                <a:gd name="connsiteX3" fmla="*/ 3133392 w 3565236"/>
                <a:gd name="connsiteY3" fmla="*/ 945495 h 1764145"/>
                <a:gd name="connsiteX4" fmla="*/ 1958353 w 3565236"/>
                <a:gd name="connsiteY4" fmla="*/ 461818 h 1764145"/>
                <a:gd name="connsiteX5" fmla="*/ 294030 w 3565236"/>
                <a:gd name="connsiteY5" fmla="*/ 0 h 1764145"/>
                <a:gd name="connsiteX6" fmla="*/ 3271206 w 3565236"/>
                <a:gd name="connsiteY6" fmla="*/ 0 h 1764145"/>
                <a:gd name="connsiteX7" fmla="*/ 3565236 w 3565236"/>
                <a:gd name="connsiteY7" fmla="*/ 294030 h 1764145"/>
                <a:gd name="connsiteX8" fmla="*/ 3565236 w 3565236"/>
                <a:gd name="connsiteY8" fmla="*/ 1470115 h 1764145"/>
                <a:gd name="connsiteX9" fmla="*/ 3271206 w 3565236"/>
                <a:gd name="connsiteY9" fmla="*/ 1764145 h 1764145"/>
                <a:gd name="connsiteX10" fmla="*/ 294030 w 3565236"/>
                <a:gd name="connsiteY10" fmla="*/ 1764145 h 1764145"/>
                <a:gd name="connsiteX11" fmla="*/ 0 w 3565236"/>
                <a:gd name="connsiteY11" fmla="*/ 1470115 h 1764145"/>
                <a:gd name="connsiteX12" fmla="*/ 0 w 3565236"/>
                <a:gd name="connsiteY12" fmla="*/ 294030 h 1764145"/>
                <a:gd name="connsiteX13" fmla="*/ 294030 w 3565236"/>
                <a:gd name="connsiteY13" fmla="*/ 0 h 176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65236" h="1764145">
                  <a:moveTo>
                    <a:pt x="1958353" y="461818"/>
                  </a:moveTo>
                  <a:cubicBezTo>
                    <a:pt x="1309397" y="461818"/>
                    <a:pt x="783314" y="678368"/>
                    <a:pt x="783314" y="945495"/>
                  </a:cubicBezTo>
                  <a:cubicBezTo>
                    <a:pt x="783314" y="1212622"/>
                    <a:pt x="1309397" y="1429172"/>
                    <a:pt x="1958353" y="1429172"/>
                  </a:cubicBezTo>
                  <a:cubicBezTo>
                    <a:pt x="2607309" y="1429172"/>
                    <a:pt x="3133392" y="1212622"/>
                    <a:pt x="3133392" y="945495"/>
                  </a:cubicBezTo>
                  <a:cubicBezTo>
                    <a:pt x="3133392" y="678368"/>
                    <a:pt x="2607309" y="461818"/>
                    <a:pt x="1958353" y="461818"/>
                  </a:cubicBezTo>
                  <a:close/>
                  <a:moveTo>
                    <a:pt x="294030" y="0"/>
                  </a:moveTo>
                  <a:lnTo>
                    <a:pt x="3271206" y="0"/>
                  </a:lnTo>
                  <a:cubicBezTo>
                    <a:pt x="3433594" y="0"/>
                    <a:pt x="3565236" y="131642"/>
                    <a:pt x="3565236" y="294030"/>
                  </a:cubicBezTo>
                  <a:lnTo>
                    <a:pt x="3565236" y="1470115"/>
                  </a:lnTo>
                  <a:cubicBezTo>
                    <a:pt x="3565236" y="1632503"/>
                    <a:pt x="3433594" y="1764145"/>
                    <a:pt x="3271206" y="1764145"/>
                  </a:cubicBezTo>
                  <a:lnTo>
                    <a:pt x="294030" y="1764145"/>
                  </a:lnTo>
                  <a:cubicBezTo>
                    <a:pt x="131642" y="1764145"/>
                    <a:pt x="0" y="1632503"/>
                    <a:pt x="0" y="1470115"/>
                  </a:cubicBezTo>
                  <a:lnTo>
                    <a:pt x="0" y="294030"/>
                  </a:lnTo>
                  <a:cubicBezTo>
                    <a:pt x="0" y="131642"/>
                    <a:pt x="131642" y="0"/>
                    <a:pt x="29403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3557264F-6640-9152-AE54-627400525D94}"/>
                </a:ext>
              </a:extLst>
            </p:cNvPr>
            <p:cNvSpPr/>
            <p:nvPr/>
          </p:nvSpPr>
          <p:spPr>
            <a:xfrm>
              <a:off x="8507742" y="4393802"/>
              <a:ext cx="3105672" cy="1764145"/>
            </a:xfrm>
            <a:prstGeom prst="roundRect">
              <a:avLst/>
            </a:prstGeom>
            <a:pattFill prst="pct20">
              <a:fgClr>
                <a:schemeClr val="accent2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7FBD876E-FC4E-6E8B-96C0-DD68B5AC2B13}"/>
                </a:ext>
              </a:extLst>
            </p:cNvPr>
            <p:cNvSpPr/>
            <p:nvPr/>
          </p:nvSpPr>
          <p:spPr>
            <a:xfrm>
              <a:off x="6995232" y="4855621"/>
              <a:ext cx="2346036" cy="96981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9828879F-B7FE-4494-F82E-6CC73083CEBA}"/>
                </a:ext>
              </a:extLst>
            </p:cNvPr>
            <p:cNvSpPr/>
            <p:nvPr/>
          </p:nvSpPr>
          <p:spPr>
            <a:xfrm>
              <a:off x="6219377" y="4393802"/>
              <a:ext cx="3565236" cy="1764145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94B90CCF-9E3F-BC99-919E-8FA03A9D25B6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1145" y="5248338"/>
              <a:ext cx="610743" cy="143848"/>
            </a:xfrm>
            <a:prstGeom prst="rect">
              <a:avLst/>
            </a:prstGeom>
          </p:spPr>
        </p:pic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29C5514-1217-8294-1ECF-BA6D1300AB49}"/>
                </a:ext>
              </a:extLst>
            </p:cNvPr>
            <p:cNvSpPr/>
            <p:nvPr/>
          </p:nvSpPr>
          <p:spPr>
            <a:xfrm>
              <a:off x="6219377" y="4393802"/>
              <a:ext cx="3565236" cy="1764145"/>
            </a:xfrm>
            <a:custGeom>
              <a:avLst/>
              <a:gdLst>
                <a:gd name="connsiteX0" fmla="*/ 1958353 w 3565236"/>
                <a:gd name="connsiteY0" fmla="*/ 461818 h 1764145"/>
                <a:gd name="connsiteX1" fmla="*/ 783314 w 3565236"/>
                <a:gd name="connsiteY1" fmla="*/ 945495 h 1764145"/>
                <a:gd name="connsiteX2" fmla="*/ 1958353 w 3565236"/>
                <a:gd name="connsiteY2" fmla="*/ 1429172 h 1764145"/>
                <a:gd name="connsiteX3" fmla="*/ 3133392 w 3565236"/>
                <a:gd name="connsiteY3" fmla="*/ 945495 h 1764145"/>
                <a:gd name="connsiteX4" fmla="*/ 1958353 w 3565236"/>
                <a:gd name="connsiteY4" fmla="*/ 461818 h 1764145"/>
                <a:gd name="connsiteX5" fmla="*/ 294030 w 3565236"/>
                <a:gd name="connsiteY5" fmla="*/ 0 h 1764145"/>
                <a:gd name="connsiteX6" fmla="*/ 3271206 w 3565236"/>
                <a:gd name="connsiteY6" fmla="*/ 0 h 1764145"/>
                <a:gd name="connsiteX7" fmla="*/ 3565236 w 3565236"/>
                <a:gd name="connsiteY7" fmla="*/ 294030 h 1764145"/>
                <a:gd name="connsiteX8" fmla="*/ 3565236 w 3565236"/>
                <a:gd name="connsiteY8" fmla="*/ 1470115 h 1764145"/>
                <a:gd name="connsiteX9" fmla="*/ 3271206 w 3565236"/>
                <a:gd name="connsiteY9" fmla="*/ 1764145 h 1764145"/>
                <a:gd name="connsiteX10" fmla="*/ 294030 w 3565236"/>
                <a:gd name="connsiteY10" fmla="*/ 1764145 h 1764145"/>
                <a:gd name="connsiteX11" fmla="*/ 0 w 3565236"/>
                <a:gd name="connsiteY11" fmla="*/ 1470115 h 1764145"/>
                <a:gd name="connsiteX12" fmla="*/ 0 w 3565236"/>
                <a:gd name="connsiteY12" fmla="*/ 294030 h 1764145"/>
                <a:gd name="connsiteX13" fmla="*/ 294030 w 3565236"/>
                <a:gd name="connsiteY13" fmla="*/ 0 h 176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65236" h="1764145">
                  <a:moveTo>
                    <a:pt x="1958353" y="461818"/>
                  </a:moveTo>
                  <a:cubicBezTo>
                    <a:pt x="1309397" y="461818"/>
                    <a:pt x="783314" y="678368"/>
                    <a:pt x="783314" y="945495"/>
                  </a:cubicBezTo>
                  <a:cubicBezTo>
                    <a:pt x="783314" y="1212622"/>
                    <a:pt x="1309397" y="1429172"/>
                    <a:pt x="1958353" y="1429172"/>
                  </a:cubicBezTo>
                  <a:cubicBezTo>
                    <a:pt x="2607309" y="1429172"/>
                    <a:pt x="3133392" y="1212622"/>
                    <a:pt x="3133392" y="945495"/>
                  </a:cubicBezTo>
                  <a:cubicBezTo>
                    <a:pt x="3133392" y="678368"/>
                    <a:pt x="2607309" y="461818"/>
                    <a:pt x="1958353" y="461818"/>
                  </a:cubicBezTo>
                  <a:close/>
                  <a:moveTo>
                    <a:pt x="294030" y="0"/>
                  </a:moveTo>
                  <a:lnTo>
                    <a:pt x="3271206" y="0"/>
                  </a:lnTo>
                  <a:cubicBezTo>
                    <a:pt x="3433594" y="0"/>
                    <a:pt x="3565236" y="131642"/>
                    <a:pt x="3565236" y="294030"/>
                  </a:cubicBezTo>
                  <a:lnTo>
                    <a:pt x="3565236" y="1470115"/>
                  </a:lnTo>
                  <a:cubicBezTo>
                    <a:pt x="3565236" y="1632503"/>
                    <a:pt x="3433594" y="1764145"/>
                    <a:pt x="3271206" y="1764145"/>
                  </a:cubicBezTo>
                  <a:lnTo>
                    <a:pt x="294030" y="1764145"/>
                  </a:lnTo>
                  <a:cubicBezTo>
                    <a:pt x="131642" y="1764145"/>
                    <a:pt x="0" y="1632503"/>
                    <a:pt x="0" y="1470115"/>
                  </a:cubicBezTo>
                  <a:lnTo>
                    <a:pt x="0" y="294030"/>
                  </a:lnTo>
                  <a:cubicBezTo>
                    <a:pt x="0" y="131642"/>
                    <a:pt x="131642" y="0"/>
                    <a:pt x="294030" y="0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263B65EF-0A06-A715-3D12-EAF899647446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969" y="5800540"/>
              <a:ext cx="582704" cy="143848"/>
            </a:xfrm>
            <a:prstGeom prst="rect">
              <a:avLst/>
            </a:prstGeom>
          </p:spPr>
        </p:pic>
        <p:sp>
          <p:nvSpPr>
            <p:cNvPr id="233" name="Rectangle: Rounded Corners 232">
              <a:extLst>
                <a:ext uri="{FF2B5EF4-FFF2-40B4-BE49-F238E27FC236}">
                  <a16:creationId xmlns:a16="http://schemas.microsoft.com/office/drawing/2014/main" id="{11CD7124-801B-6502-3AE4-7DEE9E7EF887}"/>
                </a:ext>
              </a:extLst>
            </p:cNvPr>
            <p:cNvSpPr/>
            <p:nvPr/>
          </p:nvSpPr>
          <p:spPr>
            <a:xfrm>
              <a:off x="8507742" y="4402001"/>
              <a:ext cx="3105671" cy="1764145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E787FAB9-5C76-3C7F-7FF1-4CCEB6E37A63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2499" y="4675417"/>
              <a:ext cx="1398248" cy="140190"/>
            </a:xfrm>
            <a:prstGeom prst="rect">
              <a:avLst/>
            </a:prstGeom>
          </p:spPr>
        </p:pic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0C38779A-FD31-19BC-B540-5F375141B479}"/>
                </a:ext>
              </a:extLst>
            </p:cNvPr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001" y="4499208"/>
              <a:ext cx="1026438" cy="385219"/>
            </a:xfrm>
            <a:prstGeom prst="rect">
              <a:avLst/>
            </a:prstGeom>
          </p:spPr>
        </p:pic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7D3A3794-4530-CE6E-9D50-D16D9BD833BF}"/>
                </a:ext>
              </a:extLst>
            </p:cNvPr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280" y="4976788"/>
              <a:ext cx="631466" cy="1438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07C6B1EA-6A27-D846-7341-624F3AA02A80}"/>
                    </a:ext>
                  </a:extLst>
                </p:cNvPr>
                <p:cNvSpPr txBox="1"/>
                <p:nvPr/>
              </p:nvSpPr>
              <p:spPr>
                <a:xfrm>
                  <a:off x="7230848" y="5273698"/>
                  <a:ext cx="1285860" cy="274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SzPct val="400000"/>
                  </a:pPr>
                  <a:r>
                    <a:rPr lang="en-US" sz="1400" dirty="0"/>
                    <a:t>PR box </a:t>
                  </a:r>
                  <a:r>
                    <a:rPr lang="en-US" sz="1200" dirty="0"/>
                    <a:t>(</a:t>
                  </a:r>
                  <a14:m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&gt;0)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07C6B1EA-6A27-D846-7341-624F3AA02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0848" y="5273698"/>
                  <a:ext cx="1285860" cy="274875"/>
                </a:xfrm>
                <a:prstGeom prst="rect">
                  <a:avLst/>
                </a:prstGeom>
                <a:blipFill>
                  <a:blip r:embed="rId50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F1B1F73B-00E6-D9D7-535E-42C7B0B78B62}"/>
                    </a:ext>
                  </a:extLst>
                </p:cNvPr>
                <p:cNvSpPr txBox="1"/>
                <p:nvPr/>
              </p:nvSpPr>
              <p:spPr>
                <a:xfrm>
                  <a:off x="6271179" y="5673703"/>
                  <a:ext cx="1483777" cy="439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SzPct val="400000"/>
                  </a:pPr>
                  <a:r>
                    <a:rPr lang="en-US" sz="1400" dirty="0"/>
                    <a:t>Quantum swap </a:t>
                  </a:r>
                  <a:r>
                    <a:rPr lang="en-US" sz="1200" dirty="0"/>
                    <a:t>(</a:t>
                  </a:r>
                  <a14:m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&gt;0)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F1B1F73B-00E6-D9D7-535E-42C7B0B78B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1179" y="5673703"/>
                  <a:ext cx="1483777" cy="439800"/>
                </a:xfrm>
                <a:prstGeom prst="rect">
                  <a:avLst/>
                </a:prstGeom>
                <a:blipFill>
                  <a:blip r:embed="rId51"/>
                  <a:stretch>
                    <a:fillRect t="-2469" b="-86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CF7D0761-693D-C13C-3275-F3288AC8158C}"/>
                    </a:ext>
                  </a:extLst>
                </p:cNvPr>
                <p:cNvSpPr txBox="1"/>
                <p:nvPr/>
              </p:nvSpPr>
              <p:spPr>
                <a:xfrm>
                  <a:off x="9902742" y="5297202"/>
                  <a:ext cx="1398248" cy="6322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buSzPct val="400000"/>
                  </a:pPr>
                  <a:r>
                    <a:rPr lang="en-US" sz="1400" dirty="0"/>
                    <a:t>PR box or quantum swap </a:t>
                  </a:r>
                  <a:r>
                    <a:rPr lang="en-US" sz="1200" dirty="0"/>
                    <a:t>(</a:t>
                  </a:r>
                  <a14:m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=0)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CF7D0761-693D-C13C-3275-F3288AC81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2742" y="5297202"/>
                  <a:ext cx="1398248" cy="632211"/>
                </a:xfrm>
                <a:prstGeom prst="rect">
                  <a:avLst/>
                </a:prstGeom>
                <a:blipFill>
                  <a:blip r:embed="rId52"/>
                  <a:stretch>
                    <a:fillRect t="-1724" b="-6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FDF15D25-C6F8-6F39-E544-97C99A12B727}"/>
                </a:ext>
              </a:extLst>
            </p:cNvPr>
            <p:cNvSpPr/>
            <p:nvPr/>
          </p:nvSpPr>
          <p:spPr>
            <a:xfrm>
              <a:off x="10050157" y="5407932"/>
              <a:ext cx="91440" cy="914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DDF798A0-1FEA-3C2E-B29F-74FDF7E60410}"/>
                </a:ext>
              </a:extLst>
            </p:cNvPr>
            <p:cNvSpPr/>
            <p:nvPr/>
          </p:nvSpPr>
          <p:spPr>
            <a:xfrm>
              <a:off x="7209053" y="5377298"/>
              <a:ext cx="91440" cy="914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031C3C0A-99D5-9F12-BEF2-7DB170239BAF}"/>
                </a:ext>
              </a:extLst>
            </p:cNvPr>
            <p:cNvSpPr/>
            <p:nvPr/>
          </p:nvSpPr>
          <p:spPr>
            <a:xfrm>
              <a:off x="6322393" y="5780136"/>
              <a:ext cx="91440" cy="914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D89EC643-2DA5-CD70-3300-F9FC6B0042EA}"/>
              </a:ext>
            </a:extLst>
          </p:cNvPr>
          <p:cNvCxnSpPr>
            <a:cxnSpLocks/>
          </p:cNvCxnSpPr>
          <p:nvPr/>
        </p:nvCxnSpPr>
        <p:spPr>
          <a:xfrm>
            <a:off x="934402" y="4146998"/>
            <a:ext cx="1032319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3" name="Picture 25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\textbf{Summary:}&#10;\end{enumerate}&#10;\end{document}" title="IguanaTex Bitmap Display">
            <a:extLst>
              <a:ext uri="{FF2B5EF4-FFF2-40B4-BE49-F238E27FC236}">
                <a16:creationId xmlns:a16="http://schemas.microsoft.com/office/drawing/2014/main" id="{992AD74B-6A9A-80F9-78CE-40171498D43D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5" y="4502282"/>
            <a:ext cx="1523809" cy="2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39" grpId="0" animBg="1"/>
      <p:bldP spid="41" grpId="0" animBg="1"/>
      <p:bldP spid="42" grpId="0" animBg="1"/>
      <p:bldP spid="45" grpId="0" animBg="1"/>
      <p:bldP spid="48" grpId="0" animBg="1"/>
      <p:bldP spid="54" grpId="0" animBg="1"/>
      <p:bldP spid="55" grpId="0" animBg="1"/>
      <p:bldP spid="150" grpId="0" animBg="1"/>
      <p:bldP spid="164" grpId="0" animBg="1"/>
      <p:bldP spid="166" grpId="0" animBg="1"/>
      <p:bldP spid="169" grpId="0" animBg="1"/>
      <p:bldP spid="171" grpId="0" animBg="1"/>
      <p:bldP spid="172" grpId="0" animBg="1"/>
      <p:bldP spid="175" grpId="0" animBg="1"/>
      <p:bldP spid="177" grpId="0" animBg="1"/>
      <p:bldP spid="180" grpId="0" animBg="1"/>
      <p:bldP spid="181" grpId="0" animBg="1"/>
      <p:bldP spid="1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1F5AF67F-9701-B937-EEA2-EB8CABF47BA5}"/>
              </a:ext>
            </a:extLst>
          </p:cNvPr>
          <p:cNvSpPr/>
          <p:nvPr/>
        </p:nvSpPr>
        <p:spPr>
          <a:xfrm>
            <a:off x="966557" y="947141"/>
            <a:ext cx="9976929" cy="3914634"/>
          </a:xfrm>
          <a:custGeom>
            <a:avLst/>
            <a:gdLst>
              <a:gd name="connsiteX0" fmla="*/ 3120196 w 9976929"/>
              <a:gd name="connsiteY0" fmla="*/ 1030462 h 3914634"/>
              <a:gd name="connsiteX1" fmla="*/ 3120196 w 9976929"/>
              <a:gd name="connsiteY1" fmla="*/ 2884172 h 3914634"/>
              <a:gd name="connsiteX2" fmla="*/ 6905340 w 9976929"/>
              <a:gd name="connsiteY2" fmla="*/ 2884172 h 3914634"/>
              <a:gd name="connsiteX3" fmla="*/ 6905340 w 9976929"/>
              <a:gd name="connsiteY3" fmla="*/ 1030462 h 3914634"/>
              <a:gd name="connsiteX4" fmla="*/ 0 w 9976929"/>
              <a:gd name="connsiteY4" fmla="*/ 0 h 3914634"/>
              <a:gd name="connsiteX5" fmla="*/ 9933600 w 9976929"/>
              <a:gd name="connsiteY5" fmla="*/ 0 h 3914634"/>
              <a:gd name="connsiteX6" fmla="*/ 9933600 w 9976929"/>
              <a:gd name="connsiteY6" fmla="*/ 25216 h 3914634"/>
              <a:gd name="connsiteX7" fmla="*/ 9976929 w 9976929"/>
              <a:gd name="connsiteY7" fmla="*/ 25216 h 3914634"/>
              <a:gd name="connsiteX8" fmla="*/ 9976929 w 9976929"/>
              <a:gd name="connsiteY8" fmla="*/ 2884172 h 3914634"/>
              <a:gd name="connsiteX9" fmla="*/ 9976929 w 9976929"/>
              <a:gd name="connsiteY9" fmla="*/ 3914634 h 3914634"/>
              <a:gd name="connsiteX10" fmla="*/ 6905340 w 9976929"/>
              <a:gd name="connsiteY10" fmla="*/ 3914634 h 3914634"/>
              <a:gd name="connsiteX11" fmla="*/ 0 w 9976929"/>
              <a:gd name="connsiteY11" fmla="*/ 3914634 h 3914634"/>
              <a:gd name="connsiteX12" fmla="*/ 0 w 9976929"/>
              <a:gd name="connsiteY12" fmla="*/ 3908194 h 3914634"/>
              <a:gd name="connsiteX13" fmla="*/ 0 w 9976929"/>
              <a:gd name="connsiteY13" fmla="*/ 2884172 h 3914634"/>
              <a:gd name="connsiteX14" fmla="*/ 0 w 9976929"/>
              <a:gd name="connsiteY14" fmla="*/ 1030462 h 3914634"/>
              <a:gd name="connsiteX15" fmla="*/ 0 w 9976929"/>
              <a:gd name="connsiteY15" fmla="*/ 1030462 h 391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76929" h="3914634">
                <a:moveTo>
                  <a:pt x="3120196" y="1030462"/>
                </a:moveTo>
                <a:lnTo>
                  <a:pt x="3120196" y="2884172"/>
                </a:lnTo>
                <a:lnTo>
                  <a:pt x="6905340" y="2884172"/>
                </a:lnTo>
                <a:lnTo>
                  <a:pt x="6905340" y="1030462"/>
                </a:lnTo>
                <a:close/>
                <a:moveTo>
                  <a:pt x="0" y="0"/>
                </a:moveTo>
                <a:lnTo>
                  <a:pt x="9933600" y="0"/>
                </a:lnTo>
                <a:lnTo>
                  <a:pt x="9933600" y="25216"/>
                </a:lnTo>
                <a:lnTo>
                  <a:pt x="9976929" y="25216"/>
                </a:lnTo>
                <a:lnTo>
                  <a:pt x="9976929" y="2884172"/>
                </a:lnTo>
                <a:lnTo>
                  <a:pt x="9976929" y="3914634"/>
                </a:lnTo>
                <a:lnTo>
                  <a:pt x="6905340" y="3914634"/>
                </a:lnTo>
                <a:lnTo>
                  <a:pt x="0" y="3914634"/>
                </a:lnTo>
                <a:lnTo>
                  <a:pt x="0" y="3908194"/>
                </a:lnTo>
                <a:lnTo>
                  <a:pt x="0" y="2884172"/>
                </a:lnTo>
                <a:lnTo>
                  <a:pt x="0" y="1030462"/>
                </a:lnTo>
                <a:lnTo>
                  <a:pt x="0" y="103046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A85003-D84A-4A6D-9D14-D98EA184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591" y="104602"/>
            <a:ext cx="678481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LOCC Processing of Devices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0695B4-DF86-CE53-CAB8-E8F10BB69385}"/>
              </a:ext>
            </a:extLst>
          </p:cNvPr>
          <p:cNvSpPr/>
          <p:nvPr/>
        </p:nvSpPr>
        <p:spPr>
          <a:xfrm>
            <a:off x="4185105" y="1146823"/>
            <a:ext cx="3481801" cy="634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Alice’s side-channel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23D46C-D72F-6B78-37FA-7A71180DBE02}"/>
              </a:ext>
            </a:extLst>
          </p:cNvPr>
          <p:cNvCxnSpPr>
            <a:cxnSpLocks/>
          </p:cNvCxnSpPr>
          <p:nvPr/>
        </p:nvCxnSpPr>
        <p:spPr>
          <a:xfrm>
            <a:off x="3391893" y="2433564"/>
            <a:ext cx="1315336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76EE3B-E7A0-E1C5-454F-167199ECF176}"/>
              </a:ext>
            </a:extLst>
          </p:cNvPr>
          <p:cNvCxnSpPr>
            <a:cxnSpLocks/>
          </p:cNvCxnSpPr>
          <p:nvPr/>
        </p:nvCxnSpPr>
        <p:spPr>
          <a:xfrm>
            <a:off x="7694829" y="1634001"/>
            <a:ext cx="869061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0$&#10;\end{document}" title="IguanaTex Bitmap Display">
            <a:extLst>
              <a:ext uri="{FF2B5EF4-FFF2-40B4-BE49-F238E27FC236}">
                <a16:creationId xmlns:a16="http://schemas.microsoft.com/office/drawing/2014/main" id="{22A4AA45-8B2B-047D-9BB1-DFB3ECA35B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2" y="1907273"/>
            <a:ext cx="272762" cy="256000"/>
          </a:xfrm>
          <a:prstGeom prst="rect">
            <a:avLst/>
          </a:prstGeom>
        </p:spPr>
      </p:pic>
      <p:pic>
        <p:nvPicPr>
          <p:cNvPr id="73" name="Picture 7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<a:extLst>
              <a:ext uri="{FF2B5EF4-FFF2-40B4-BE49-F238E27FC236}">
                <a16:creationId xmlns:a16="http://schemas.microsoft.com/office/drawing/2014/main" id="{C9FB9E34-A324-207B-FDD4-CB1A6313576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61" y="2129209"/>
            <a:ext cx="272762" cy="222476"/>
          </a:xfrm>
          <a:prstGeom prst="rect">
            <a:avLst/>
          </a:prstGeom>
        </p:spPr>
      </p:pic>
      <p:pic>
        <p:nvPicPr>
          <p:cNvPr id="61" name="Picture 6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'_0$&#10;\end{document}" title="IguanaTex Bitmap Display">
            <a:extLst>
              <a:ext uri="{FF2B5EF4-FFF2-40B4-BE49-F238E27FC236}">
                <a16:creationId xmlns:a16="http://schemas.microsoft.com/office/drawing/2014/main" id="{011C9B67-716E-2BF9-5BC7-49BACF792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8" y="3716367"/>
            <a:ext cx="274286" cy="2560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483AA1-5BF7-5392-B948-6673ECE8F37A}"/>
              </a:ext>
            </a:extLst>
          </p:cNvPr>
          <p:cNvCxnSpPr>
            <a:cxnSpLocks/>
          </p:cNvCxnSpPr>
          <p:nvPr/>
        </p:nvCxnSpPr>
        <p:spPr>
          <a:xfrm>
            <a:off x="10180750" y="2089092"/>
            <a:ext cx="1292041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12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1$&#10;\end{document}" title="IguanaTex Bitmap Display">
            <a:extLst>
              <a:ext uri="{FF2B5EF4-FFF2-40B4-BE49-F238E27FC236}">
                <a16:creationId xmlns:a16="http://schemas.microsoft.com/office/drawing/2014/main" id="{7130B02B-EDC7-4E75-70D1-16CD2268937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514" y="1969804"/>
            <a:ext cx="265143" cy="25295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8797EA1-E083-CCC7-A984-33D650364693}"/>
              </a:ext>
            </a:extLst>
          </p:cNvPr>
          <p:cNvSpPr/>
          <p:nvPr/>
        </p:nvSpPr>
        <p:spPr>
          <a:xfrm>
            <a:off x="8124003" y="1574287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1$&#10;\end{document}" title="IguanaTex Bitmap Display">
            <a:extLst>
              <a:ext uri="{FF2B5EF4-FFF2-40B4-BE49-F238E27FC236}">
                <a16:creationId xmlns:a16="http://schemas.microsoft.com/office/drawing/2014/main" id="{C7BD9C3A-A82A-185E-0524-50CADB6F588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03" y="1805539"/>
            <a:ext cx="152381" cy="11946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78777DD-5627-A935-965F-756DC58F0698}"/>
              </a:ext>
            </a:extLst>
          </p:cNvPr>
          <p:cNvSpPr/>
          <p:nvPr/>
        </p:nvSpPr>
        <p:spPr>
          <a:xfrm>
            <a:off x="10512128" y="2029378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D666E1-50A9-51D7-6985-CAB6F04F348A}"/>
              </a:ext>
            </a:extLst>
          </p:cNvPr>
          <p:cNvSpPr/>
          <p:nvPr/>
        </p:nvSpPr>
        <p:spPr>
          <a:xfrm>
            <a:off x="1756986" y="1418274"/>
            <a:ext cx="1603451" cy="28549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0" rtlCol="0" anchor="b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LOCC pre-processing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E6CD247-365A-85F4-768D-C328BF7CBA23}"/>
              </a:ext>
            </a:extLst>
          </p:cNvPr>
          <p:cNvCxnSpPr>
            <a:cxnSpLocks/>
          </p:cNvCxnSpPr>
          <p:nvPr/>
        </p:nvCxnSpPr>
        <p:spPr>
          <a:xfrm>
            <a:off x="578817" y="2029378"/>
            <a:ext cx="1183471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5D7DF6D-C884-8923-3457-0E48DF88C72D}"/>
              </a:ext>
            </a:extLst>
          </p:cNvPr>
          <p:cNvSpPr/>
          <p:nvPr/>
        </p:nvSpPr>
        <p:spPr>
          <a:xfrm>
            <a:off x="1240332" y="1969803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'_0$&#10;\end{document}" title="IguanaTex Bitmap Display">
            <a:extLst>
              <a:ext uri="{FF2B5EF4-FFF2-40B4-BE49-F238E27FC236}">
                <a16:creationId xmlns:a16="http://schemas.microsoft.com/office/drawing/2014/main" id="{0B59D1EA-8E9B-F560-A006-E9A09852C9D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03" y="2176989"/>
            <a:ext cx="142629" cy="204801"/>
          </a:xfrm>
          <a:prstGeom prst="rect">
            <a:avLst/>
          </a:prstGeom>
        </p:spPr>
      </p:pic>
      <p:pic>
        <p:nvPicPr>
          <p:cNvPr id="26" name="Picture 2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L}_{\text{pre}},\;\Delta\tau_1)\]&#10;\end{document}" title="IguanaTex Bitmap Display">
            <a:extLst>
              <a:ext uri="{FF2B5EF4-FFF2-40B4-BE49-F238E27FC236}">
                <a16:creationId xmlns:a16="http://schemas.microsoft.com/office/drawing/2014/main" id="{267D170F-6202-51F2-5BD0-47042CA15DA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52" y="2201600"/>
            <a:ext cx="1232761" cy="26361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28C282-AE86-E348-9FAE-59435129FB34}"/>
              </a:ext>
            </a:extLst>
          </p:cNvPr>
          <p:cNvCxnSpPr>
            <a:cxnSpLocks/>
          </p:cNvCxnSpPr>
          <p:nvPr/>
        </p:nvCxnSpPr>
        <p:spPr>
          <a:xfrm>
            <a:off x="7222662" y="2452737"/>
            <a:ext cx="1341228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03413A9-4BBC-CF59-0440-CFE1F149001D}"/>
              </a:ext>
            </a:extLst>
          </p:cNvPr>
          <p:cNvSpPr/>
          <p:nvPr/>
        </p:nvSpPr>
        <p:spPr>
          <a:xfrm>
            <a:off x="8024538" y="2390955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Picture 11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CE8929C0-1936-2260-6BF6-D52E3463245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57" y="2631110"/>
            <a:ext cx="136534" cy="158476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A4AEE8D-C44E-2416-7335-6A95E697F813}"/>
              </a:ext>
            </a:extLst>
          </p:cNvPr>
          <p:cNvCxnSpPr>
            <a:cxnSpLocks/>
          </p:cNvCxnSpPr>
          <p:nvPr/>
        </p:nvCxnSpPr>
        <p:spPr>
          <a:xfrm>
            <a:off x="3360437" y="1585880"/>
            <a:ext cx="810582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851E5BF8-3403-B34F-EE7D-DCAB17E5F31C}"/>
              </a:ext>
            </a:extLst>
          </p:cNvPr>
          <p:cNvSpPr/>
          <p:nvPr/>
        </p:nvSpPr>
        <p:spPr>
          <a:xfrm>
            <a:off x="3792247" y="151182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0$&#10;\end{document}" title="IguanaTex Bitmap Display">
            <a:extLst>
              <a:ext uri="{FF2B5EF4-FFF2-40B4-BE49-F238E27FC236}">
                <a16:creationId xmlns:a16="http://schemas.microsoft.com/office/drawing/2014/main" id="{E3CC4F6B-14FB-CA64-A024-1BA37216CE6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49" y="1768379"/>
            <a:ext cx="158476" cy="121907"/>
          </a:xfrm>
          <a:prstGeom prst="rect">
            <a:avLst/>
          </a:prstGeom>
        </p:spPr>
      </p:pic>
      <p:pic>
        <p:nvPicPr>
          <p:cNvPr id="126" name="Picture 12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 title="IguanaTex Bitmap Display">
            <a:extLst>
              <a:ext uri="{FF2B5EF4-FFF2-40B4-BE49-F238E27FC236}">
                <a16:creationId xmlns:a16="http://schemas.microsoft.com/office/drawing/2014/main" id="{CFF082E9-022A-8347-6C3B-9F4765CA746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128" y="2252722"/>
            <a:ext cx="136534" cy="20236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786FB7D-300F-F51D-E231-A019621C478D}"/>
              </a:ext>
            </a:extLst>
          </p:cNvPr>
          <p:cNvSpPr/>
          <p:nvPr/>
        </p:nvSpPr>
        <p:spPr>
          <a:xfrm>
            <a:off x="4726154" y="2242270"/>
            <a:ext cx="2496508" cy="1189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9" name="Picture 13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^{A_0B_0\to A_1B_1}\;,\Delta \tau)\]&#10;\end{document}" title="IguanaTex Bitmap Display">
            <a:extLst>
              <a:ext uri="{FF2B5EF4-FFF2-40B4-BE49-F238E27FC236}">
                <a16:creationId xmlns:a16="http://schemas.microsoft.com/office/drawing/2014/main" id="{70E41DF6-DEEE-BEF5-807B-22A8CD8F2C42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08" y="2731487"/>
            <a:ext cx="2144000" cy="295620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5B4F6C5-A756-784A-6EC9-183D46261211}"/>
              </a:ext>
            </a:extLst>
          </p:cNvPr>
          <p:cNvCxnSpPr>
            <a:cxnSpLocks/>
          </p:cNvCxnSpPr>
          <p:nvPr/>
        </p:nvCxnSpPr>
        <p:spPr>
          <a:xfrm>
            <a:off x="578817" y="3844367"/>
            <a:ext cx="1183471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EE1783C-5134-3AE4-61CB-3ADCFDFD5202}"/>
              </a:ext>
            </a:extLst>
          </p:cNvPr>
          <p:cNvSpPr/>
          <p:nvPr/>
        </p:nvSpPr>
        <p:spPr>
          <a:xfrm>
            <a:off x="8563890" y="1418274"/>
            <a:ext cx="1603451" cy="28549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0" rtlCol="0" anchor="b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LOCC post-processing</a:t>
            </a:r>
          </a:p>
        </p:txBody>
      </p:sp>
      <p:pic>
        <p:nvPicPr>
          <p:cNvPr id="36" name="Picture 3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L}_{\text{post}},\;\Delta\tau_2)\]&#10;\end{document}" title="IguanaTex Bitmap Display">
            <a:extLst>
              <a:ext uri="{FF2B5EF4-FFF2-40B4-BE49-F238E27FC236}">
                <a16:creationId xmlns:a16="http://schemas.microsoft.com/office/drawing/2014/main" id="{5099829B-7996-0261-E3A7-551060C13288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34" y="2169945"/>
            <a:ext cx="1328762" cy="263619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B366DED-0631-4DC5-B66A-9D76641335BC}"/>
              </a:ext>
            </a:extLst>
          </p:cNvPr>
          <p:cNvCxnSpPr>
            <a:cxnSpLocks/>
          </p:cNvCxnSpPr>
          <p:nvPr/>
        </p:nvCxnSpPr>
        <p:spPr>
          <a:xfrm>
            <a:off x="3377807" y="3307181"/>
            <a:ext cx="1329422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D69D5AB-08B7-A46C-E798-CDEE73076CAC}"/>
              </a:ext>
            </a:extLst>
          </p:cNvPr>
          <p:cNvCxnSpPr>
            <a:cxnSpLocks/>
          </p:cNvCxnSpPr>
          <p:nvPr/>
        </p:nvCxnSpPr>
        <p:spPr>
          <a:xfrm>
            <a:off x="7222662" y="3326354"/>
            <a:ext cx="1341228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EA5933E-96E9-68E2-2FBF-CD92298A212E}"/>
              </a:ext>
            </a:extLst>
          </p:cNvPr>
          <p:cNvSpPr/>
          <p:nvPr/>
        </p:nvSpPr>
        <p:spPr>
          <a:xfrm>
            <a:off x="4224098" y="3972367"/>
            <a:ext cx="3481801" cy="634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Bob’s side-channel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F9DFC6B-0A66-8219-A033-61DA70C4B1A6}"/>
              </a:ext>
            </a:extLst>
          </p:cNvPr>
          <p:cNvCxnSpPr>
            <a:cxnSpLocks/>
          </p:cNvCxnSpPr>
          <p:nvPr/>
        </p:nvCxnSpPr>
        <p:spPr>
          <a:xfrm>
            <a:off x="7708915" y="4104959"/>
            <a:ext cx="85497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2C1289-E6E8-6817-1DEE-44D15B713BBD}"/>
              </a:ext>
            </a:extLst>
          </p:cNvPr>
          <p:cNvCxnSpPr>
            <a:cxnSpLocks/>
          </p:cNvCxnSpPr>
          <p:nvPr/>
        </p:nvCxnSpPr>
        <p:spPr>
          <a:xfrm>
            <a:off x="3403766" y="4156653"/>
            <a:ext cx="810582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 title="IguanaTex Bitmap Display">
            <a:extLst>
              <a:ext uri="{FF2B5EF4-FFF2-40B4-BE49-F238E27FC236}">
                <a16:creationId xmlns:a16="http://schemas.microsoft.com/office/drawing/2014/main" id="{797E74F2-AD15-8334-E7A8-FA3920D217C7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60" y="2991433"/>
            <a:ext cx="274286" cy="213333"/>
          </a:xfrm>
          <a:prstGeom prst="rect">
            <a:avLst/>
          </a:pr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FBFA2AA0-739D-7D33-1DE4-410ECD1557F9}"/>
              </a:ext>
            </a:extLst>
          </p:cNvPr>
          <p:cNvSpPr/>
          <p:nvPr/>
        </p:nvSpPr>
        <p:spPr>
          <a:xfrm>
            <a:off x="3770078" y="4091465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0$&#10;\end{document}" title="IguanaTex Bitmap Display">
            <a:extLst>
              <a:ext uri="{FF2B5EF4-FFF2-40B4-BE49-F238E27FC236}">
                <a16:creationId xmlns:a16="http://schemas.microsoft.com/office/drawing/2014/main" id="{981EC17C-A60D-9ACA-2FE1-C3BE6A5FB945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0" y="4348018"/>
            <a:ext cx="158476" cy="121907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A8A71799-9E51-E96F-355A-64D4663DC120}"/>
              </a:ext>
            </a:extLst>
          </p:cNvPr>
          <p:cNvSpPr/>
          <p:nvPr/>
        </p:nvSpPr>
        <p:spPr>
          <a:xfrm>
            <a:off x="1224582" y="3781878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'_0$&#10;\end{document}" title="IguanaTex Bitmap Display">
            <a:extLst>
              <a:ext uri="{FF2B5EF4-FFF2-40B4-BE49-F238E27FC236}">
                <a16:creationId xmlns:a16="http://schemas.microsoft.com/office/drawing/2014/main" id="{520A2A03-9F0C-6D69-84E9-4B9E78D42551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53" y="3989064"/>
            <a:ext cx="142629" cy="204801"/>
          </a:xfrm>
          <a:prstGeom prst="rect">
            <a:avLst/>
          </a:prstGeom>
        </p:spPr>
      </p:pic>
      <p:pic>
        <p:nvPicPr>
          <p:cNvPr id="88" name="Picture 8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9F607025-8F43-280C-44E2-67CF3FB50E96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68" y="2184210"/>
            <a:ext cx="265143" cy="219428"/>
          </a:xfrm>
          <a:prstGeom prst="rect">
            <a:avLst/>
          </a:prstGeom>
        </p:spPr>
      </p:pic>
      <p:pic>
        <p:nvPicPr>
          <p:cNvPr id="90" name="Picture 8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 title="IguanaTex Bitmap Display">
            <a:extLst>
              <a:ext uri="{FF2B5EF4-FFF2-40B4-BE49-F238E27FC236}">
                <a16:creationId xmlns:a16="http://schemas.microsoft.com/office/drawing/2014/main" id="{15050807-7503-8DE8-6B94-000DBBFA63B9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67" y="3046434"/>
            <a:ext cx="266667" cy="210286"/>
          </a:xfrm>
          <a:prstGeom prst="rect">
            <a:avLst/>
          </a:prstGeom>
        </p:spPr>
      </p:pic>
      <p:sp>
        <p:nvSpPr>
          <p:cNvPr id="95" name="Oval 94">
            <a:extLst>
              <a:ext uri="{FF2B5EF4-FFF2-40B4-BE49-F238E27FC236}">
                <a16:creationId xmlns:a16="http://schemas.microsoft.com/office/drawing/2014/main" id="{1A66457A-5EF7-9E40-80CA-35FFE2E2FE3E}"/>
              </a:ext>
            </a:extLst>
          </p:cNvPr>
          <p:cNvSpPr/>
          <p:nvPr/>
        </p:nvSpPr>
        <p:spPr>
          <a:xfrm>
            <a:off x="3596620" y="2351685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7D93356E-FDA2-DF9C-79DE-5235CA079E17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22" y="2608238"/>
            <a:ext cx="142628" cy="160917"/>
          </a:xfrm>
          <a:prstGeom prst="rect">
            <a:avLst/>
          </a:prstGeom>
        </p:spPr>
      </p:pic>
      <p:sp>
        <p:nvSpPr>
          <p:cNvPr id="97" name="Oval 96">
            <a:extLst>
              <a:ext uri="{FF2B5EF4-FFF2-40B4-BE49-F238E27FC236}">
                <a16:creationId xmlns:a16="http://schemas.microsoft.com/office/drawing/2014/main" id="{64A42FBC-8EB3-5835-1299-9BDE7F4CC92D}"/>
              </a:ext>
            </a:extLst>
          </p:cNvPr>
          <p:cNvSpPr/>
          <p:nvPr/>
        </p:nvSpPr>
        <p:spPr>
          <a:xfrm>
            <a:off x="3596620" y="3235875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10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8DDBFD65-4EE7-4D43-0831-E8CB2D5FC388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22" y="3492428"/>
            <a:ext cx="142628" cy="160917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E9F5505C-8BFC-97DB-E15A-424B186AAFE2}"/>
              </a:ext>
            </a:extLst>
          </p:cNvPr>
          <p:cNvSpPr/>
          <p:nvPr/>
        </p:nvSpPr>
        <p:spPr>
          <a:xfrm>
            <a:off x="8026703" y="3267745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E3949659-31D6-A2D1-713D-AA96C4C17807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22" y="3507900"/>
            <a:ext cx="136534" cy="15847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7BE5A707-AC23-75AC-DD74-035A3886EC1C}"/>
              </a:ext>
            </a:extLst>
          </p:cNvPr>
          <p:cNvSpPr/>
          <p:nvPr/>
        </p:nvSpPr>
        <p:spPr>
          <a:xfrm>
            <a:off x="8200193" y="4041927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1$&#10;\end{document}" title="IguanaTex Bitmap Display">
            <a:extLst>
              <a:ext uri="{FF2B5EF4-FFF2-40B4-BE49-F238E27FC236}">
                <a16:creationId xmlns:a16="http://schemas.microsoft.com/office/drawing/2014/main" id="{2DA5B431-5047-BF5B-A91C-F67B89322AFF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93" y="4273179"/>
            <a:ext cx="152381" cy="119467"/>
          </a:xfrm>
          <a:prstGeom prst="rect">
            <a:avLst/>
          </a:prstGeom>
        </p:spPr>
      </p:pic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F024A0DD-3CB9-46D6-9892-5DAA31166017}"/>
              </a:ext>
            </a:extLst>
          </p:cNvPr>
          <p:cNvCxnSpPr>
            <a:cxnSpLocks/>
          </p:cNvCxnSpPr>
          <p:nvPr/>
        </p:nvCxnSpPr>
        <p:spPr>
          <a:xfrm>
            <a:off x="10216528" y="3712989"/>
            <a:ext cx="1292041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12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'$&#10;\end{document}" title="IguanaTex Bitmap Display">
            <a:extLst>
              <a:ext uri="{FF2B5EF4-FFF2-40B4-BE49-F238E27FC236}">
                <a16:creationId xmlns:a16="http://schemas.microsoft.com/office/drawing/2014/main" id="{01822B40-C841-C7D5-6884-BE423F2DBDA7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514" y="3607847"/>
            <a:ext cx="266667" cy="252951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FA61C393-C502-D207-8E93-64E8925DA7EE}"/>
              </a:ext>
            </a:extLst>
          </p:cNvPr>
          <p:cNvSpPr/>
          <p:nvPr/>
        </p:nvSpPr>
        <p:spPr>
          <a:xfrm>
            <a:off x="10524067" y="3664539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Picture 12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 title="IguanaTex Bitmap Display">
            <a:extLst>
              <a:ext uri="{FF2B5EF4-FFF2-40B4-BE49-F238E27FC236}">
                <a16:creationId xmlns:a16="http://schemas.microsoft.com/office/drawing/2014/main" id="{C49320A7-267C-36F5-DF92-0D7A792F9F7A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067" y="3887883"/>
            <a:ext cx="136534" cy="202362"/>
          </a:xfrm>
          <a:prstGeom prst="rect">
            <a:avLst/>
          </a:prstGeom>
        </p:spPr>
      </p:pic>
      <p:pic>
        <p:nvPicPr>
          <p:cNvPr id="137" name="Picture 13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Delta \tau=t_0-t_1\quad\mapsto\quad\Delta\tau'=t_1'-t_0'\]&#10;\end{document}" title="IguanaTex Bitmap Display">
            <a:extLst>
              <a:ext uri="{FF2B5EF4-FFF2-40B4-BE49-F238E27FC236}">
                <a16:creationId xmlns:a16="http://schemas.microsoft.com/office/drawing/2014/main" id="{BB500D34-4581-D5DF-472E-A5DF95166051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18" y="5062749"/>
            <a:ext cx="3750097" cy="269714"/>
          </a:xfrm>
          <a:prstGeom prst="rect">
            <a:avLst/>
          </a:prstGeom>
        </p:spPr>
      </p:pic>
      <p:pic>
        <p:nvPicPr>
          <p:cNvPr id="143" name="Picture 142" descr="\documentclass{article}&#10;\usepackage{amsmath,amssymb,amsthm}&#10;\textwidth=6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LOCC comb transforms both the given bipartite channel $\mc{N}$ and its delay time $\Delta\tau$:&#10;\end{itemize}&#10;&#10;\end{document}" title="IguanaTex Bitmap Display">
            <a:extLst>
              <a:ext uri="{FF2B5EF4-FFF2-40B4-BE49-F238E27FC236}">
                <a16:creationId xmlns:a16="http://schemas.microsoft.com/office/drawing/2014/main" id="{CA2E7D67-C6E0-69A4-8A4D-A55C3F1362B1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8" y="5601122"/>
            <a:ext cx="9956594" cy="248381"/>
          </a:xfrm>
          <a:prstGeom prst="rect">
            <a:avLst/>
          </a:prstGeom>
        </p:spPr>
      </p:pic>
      <p:pic>
        <p:nvPicPr>
          <p:cNvPr id="10" name="Picture 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,\;\Delta\tau) \mapsto (\mc{N}^{'},\;\Delta\tau')\]&#10;\end{document}" title="IguanaTex Bitmap Display">
            <a:extLst>
              <a:ext uri="{FF2B5EF4-FFF2-40B4-BE49-F238E27FC236}">
                <a16:creationId xmlns:a16="http://schemas.microsoft.com/office/drawing/2014/main" id="{695CF05A-3C36-8B3B-C4B1-46AA5F18E7A6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25" y="6242862"/>
            <a:ext cx="2444191" cy="315429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E0BEA8E-4016-132E-7DC1-C41C5B2C036D}"/>
              </a:ext>
            </a:extLst>
          </p:cNvPr>
          <p:cNvSpPr/>
          <p:nvPr/>
        </p:nvSpPr>
        <p:spPr>
          <a:xfrm>
            <a:off x="4367284" y="6029933"/>
            <a:ext cx="3018484" cy="664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5003-D84A-4A6D-9D14-D98EA184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98" y="198699"/>
            <a:ext cx="959121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Defining Entanglement with Delay Times</a:t>
            </a:r>
          </a:p>
        </p:txBody>
      </p:sp>
      <p:pic>
        <p:nvPicPr>
          <p:cNvPr id="4" name="Picture 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,0) \;\kern.6em\not\kern -.9em\xrightarrow{\text{LOCC}}(\mc{N}^{AB},\Delta \tau).\]&#10;\end{document}" title="IguanaTex Bitmap Display">
            <a:extLst>
              <a:ext uri="{FF2B5EF4-FFF2-40B4-BE49-F238E27FC236}">
                <a16:creationId xmlns:a16="http://schemas.microsoft.com/office/drawing/2014/main" id="{C5E1A6D8-ACA3-3558-05B3-FA7081F0822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63" y="5991078"/>
            <a:ext cx="2767239" cy="332191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E0BEA8E-4016-132E-7DC1-C41C5B2C036D}"/>
              </a:ext>
            </a:extLst>
          </p:cNvPr>
          <p:cNvSpPr/>
          <p:nvPr/>
        </p:nvSpPr>
        <p:spPr>
          <a:xfrm>
            <a:off x="280438" y="5092211"/>
            <a:ext cx="7735357" cy="1567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2" name="Picture 201" descr="\documentclass{article}&#10;\usepackage{amsmath,,amssymb,amsthm}&#10;\textwidth=3.8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A bipartite device $(\mc{N}^{AB},\Delta \tau)$ is called \textbf{entangled} if it cannot be generated by LOCC from scratch:&#10;\end{document}" title="IguanaTex Bitmap Display">
            <a:extLst>
              <a:ext uri="{FF2B5EF4-FFF2-40B4-BE49-F238E27FC236}">
                <a16:creationId xmlns:a16="http://schemas.microsoft.com/office/drawing/2014/main" id="{D0010E17-AF70-5FA3-DB27-F8B57E98D9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84" y="5542008"/>
            <a:ext cx="6927237" cy="572951"/>
          </a:xfrm>
          <a:prstGeom prst="rect">
            <a:avLst/>
          </a:prstGeom>
        </p:spPr>
      </p:pic>
      <p:pic>
        <p:nvPicPr>
          <p:cNvPr id="13" name="Picture 1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Definition:}&#10;\end{document}" title="IguanaTex Bitmap Display">
            <a:extLst>
              <a:ext uri="{FF2B5EF4-FFF2-40B4-BE49-F238E27FC236}">
                <a16:creationId xmlns:a16="http://schemas.microsoft.com/office/drawing/2014/main" id="{418EF475-DC27-792D-8EBE-EE40815EF1A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3" y="5208867"/>
            <a:ext cx="1312000" cy="178286"/>
          </a:xfrm>
          <a:prstGeom prst="rect">
            <a:avLst/>
          </a:prstGeom>
        </p:spPr>
      </p:pic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4A655D5-E554-8029-F221-6934F3D94680}"/>
              </a:ext>
            </a:extLst>
          </p:cNvPr>
          <p:cNvGrpSpPr/>
          <p:nvPr/>
        </p:nvGrpSpPr>
        <p:grpSpPr>
          <a:xfrm>
            <a:off x="727657" y="947141"/>
            <a:ext cx="10203291" cy="3406272"/>
            <a:chOff x="182868" y="947141"/>
            <a:chExt cx="11733313" cy="3914634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78794BB-4811-5389-8CC8-448F635213EA}"/>
                </a:ext>
              </a:extLst>
            </p:cNvPr>
            <p:cNvSpPr/>
            <p:nvPr/>
          </p:nvSpPr>
          <p:spPr>
            <a:xfrm>
              <a:off x="966557" y="947141"/>
              <a:ext cx="9976929" cy="3914634"/>
            </a:xfrm>
            <a:custGeom>
              <a:avLst/>
              <a:gdLst>
                <a:gd name="connsiteX0" fmla="*/ 3120196 w 9976929"/>
                <a:gd name="connsiteY0" fmla="*/ 1030462 h 3914634"/>
                <a:gd name="connsiteX1" fmla="*/ 3120196 w 9976929"/>
                <a:gd name="connsiteY1" fmla="*/ 2884172 h 3914634"/>
                <a:gd name="connsiteX2" fmla="*/ 6905340 w 9976929"/>
                <a:gd name="connsiteY2" fmla="*/ 2884172 h 3914634"/>
                <a:gd name="connsiteX3" fmla="*/ 6905340 w 9976929"/>
                <a:gd name="connsiteY3" fmla="*/ 1030462 h 3914634"/>
                <a:gd name="connsiteX4" fmla="*/ 0 w 9976929"/>
                <a:gd name="connsiteY4" fmla="*/ 0 h 3914634"/>
                <a:gd name="connsiteX5" fmla="*/ 9933600 w 9976929"/>
                <a:gd name="connsiteY5" fmla="*/ 0 h 3914634"/>
                <a:gd name="connsiteX6" fmla="*/ 9933600 w 9976929"/>
                <a:gd name="connsiteY6" fmla="*/ 25216 h 3914634"/>
                <a:gd name="connsiteX7" fmla="*/ 9976929 w 9976929"/>
                <a:gd name="connsiteY7" fmla="*/ 25216 h 3914634"/>
                <a:gd name="connsiteX8" fmla="*/ 9976929 w 9976929"/>
                <a:gd name="connsiteY8" fmla="*/ 2884172 h 3914634"/>
                <a:gd name="connsiteX9" fmla="*/ 9976929 w 9976929"/>
                <a:gd name="connsiteY9" fmla="*/ 3914634 h 3914634"/>
                <a:gd name="connsiteX10" fmla="*/ 6905340 w 9976929"/>
                <a:gd name="connsiteY10" fmla="*/ 3914634 h 3914634"/>
                <a:gd name="connsiteX11" fmla="*/ 0 w 9976929"/>
                <a:gd name="connsiteY11" fmla="*/ 3914634 h 3914634"/>
                <a:gd name="connsiteX12" fmla="*/ 0 w 9976929"/>
                <a:gd name="connsiteY12" fmla="*/ 3908194 h 3914634"/>
                <a:gd name="connsiteX13" fmla="*/ 0 w 9976929"/>
                <a:gd name="connsiteY13" fmla="*/ 2884172 h 3914634"/>
                <a:gd name="connsiteX14" fmla="*/ 0 w 9976929"/>
                <a:gd name="connsiteY14" fmla="*/ 1030462 h 3914634"/>
                <a:gd name="connsiteX15" fmla="*/ 0 w 9976929"/>
                <a:gd name="connsiteY15" fmla="*/ 1030462 h 391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76929" h="3914634">
                  <a:moveTo>
                    <a:pt x="3120196" y="1030462"/>
                  </a:moveTo>
                  <a:lnTo>
                    <a:pt x="3120196" y="2884172"/>
                  </a:lnTo>
                  <a:lnTo>
                    <a:pt x="6905340" y="2884172"/>
                  </a:lnTo>
                  <a:lnTo>
                    <a:pt x="6905340" y="1030462"/>
                  </a:lnTo>
                  <a:close/>
                  <a:moveTo>
                    <a:pt x="0" y="0"/>
                  </a:moveTo>
                  <a:lnTo>
                    <a:pt x="9933600" y="0"/>
                  </a:lnTo>
                  <a:lnTo>
                    <a:pt x="9933600" y="25216"/>
                  </a:lnTo>
                  <a:lnTo>
                    <a:pt x="9976929" y="25216"/>
                  </a:lnTo>
                  <a:lnTo>
                    <a:pt x="9976929" y="2884172"/>
                  </a:lnTo>
                  <a:lnTo>
                    <a:pt x="9976929" y="3914634"/>
                  </a:lnTo>
                  <a:lnTo>
                    <a:pt x="6905340" y="3914634"/>
                  </a:lnTo>
                  <a:lnTo>
                    <a:pt x="0" y="3914634"/>
                  </a:lnTo>
                  <a:lnTo>
                    <a:pt x="0" y="3908194"/>
                  </a:lnTo>
                  <a:lnTo>
                    <a:pt x="0" y="2884172"/>
                  </a:lnTo>
                  <a:lnTo>
                    <a:pt x="0" y="1030462"/>
                  </a:lnTo>
                  <a:lnTo>
                    <a:pt x="0" y="103046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A19D34E0-D2F8-BCA1-8938-210C386692F6}"/>
                </a:ext>
              </a:extLst>
            </p:cNvPr>
            <p:cNvSpPr/>
            <p:nvPr/>
          </p:nvSpPr>
          <p:spPr>
            <a:xfrm>
              <a:off x="4185105" y="1146823"/>
              <a:ext cx="3481801" cy="634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Alice’s side-channel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89DA4EFD-DD12-BFFE-4E22-A3DCB8C1753F}"/>
                </a:ext>
              </a:extLst>
            </p:cNvPr>
            <p:cNvCxnSpPr>
              <a:cxnSpLocks/>
            </p:cNvCxnSpPr>
            <p:nvPr/>
          </p:nvCxnSpPr>
          <p:spPr>
            <a:xfrm>
              <a:off x="3391893" y="2433564"/>
              <a:ext cx="1315336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0E216742-4581-04E0-56F4-A268BE21A34A}"/>
                </a:ext>
              </a:extLst>
            </p:cNvPr>
            <p:cNvCxnSpPr>
              <a:cxnSpLocks/>
            </p:cNvCxnSpPr>
            <p:nvPr/>
          </p:nvCxnSpPr>
          <p:spPr>
            <a:xfrm>
              <a:off x="7694829" y="1634001"/>
              <a:ext cx="869061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8" name="Picture 14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0$&#10;\end{document}" title="IguanaTex Bitmap Display">
              <a:extLst>
                <a:ext uri="{FF2B5EF4-FFF2-40B4-BE49-F238E27FC236}">
                  <a16:creationId xmlns:a16="http://schemas.microsoft.com/office/drawing/2014/main" id="{2E875BBB-5601-E2A8-63C2-72F75F2DB75D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92" y="1907273"/>
              <a:ext cx="272762" cy="256000"/>
            </a:xfrm>
            <a:prstGeom prst="rect">
              <a:avLst/>
            </a:prstGeom>
          </p:spPr>
        </p:pic>
        <p:pic>
          <p:nvPicPr>
            <p:cNvPr id="149" name="Picture 14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  <a:extLst>
                <a:ext uri="{FF2B5EF4-FFF2-40B4-BE49-F238E27FC236}">
                  <a16:creationId xmlns:a16="http://schemas.microsoft.com/office/drawing/2014/main" id="{F3D6D82E-22B1-4F5D-F304-665134C485D5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7861" y="2129209"/>
              <a:ext cx="272762" cy="222476"/>
            </a:xfrm>
            <a:prstGeom prst="rect">
              <a:avLst/>
            </a:prstGeom>
          </p:spPr>
        </p:pic>
        <p:pic>
          <p:nvPicPr>
            <p:cNvPr id="150" name="Picture 14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'_0$&#10;\end{document}" title="IguanaTex Bitmap Display">
              <a:extLst>
                <a:ext uri="{FF2B5EF4-FFF2-40B4-BE49-F238E27FC236}">
                  <a16:creationId xmlns:a16="http://schemas.microsoft.com/office/drawing/2014/main" id="{1B8CEC84-F01C-628D-66F7-3548D90C987F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68" y="3716367"/>
              <a:ext cx="274286" cy="256000"/>
            </a:xfrm>
            <a:prstGeom prst="rect">
              <a:avLst/>
            </a:prstGeom>
          </p:spPr>
        </p:pic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6643FD7C-5644-C1C7-904B-A137B4D8D9FC}"/>
                </a:ext>
              </a:extLst>
            </p:cNvPr>
            <p:cNvCxnSpPr>
              <a:cxnSpLocks/>
            </p:cNvCxnSpPr>
            <p:nvPr/>
          </p:nvCxnSpPr>
          <p:spPr>
            <a:xfrm>
              <a:off x="10180750" y="2089092"/>
              <a:ext cx="1292041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2" name="Picture 15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1$&#10;\end{document}" title="IguanaTex Bitmap Display">
              <a:extLst>
                <a:ext uri="{FF2B5EF4-FFF2-40B4-BE49-F238E27FC236}">
                  <a16:creationId xmlns:a16="http://schemas.microsoft.com/office/drawing/2014/main" id="{4671CE6E-41BC-2A14-A10F-C0F06ED3BA89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9514" y="1969804"/>
              <a:ext cx="265143" cy="252951"/>
            </a:xfrm>
            <a:prstGeom prst="rect">
              <a:avLst/>
            </a:prstGeom>
          </p:spPr>
        </p:pic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F61722EE-56F0-7847-9DD0-C75EF65DEAB0}"/>
                </a:ext>
              </a:extLst>
            </p:cNvPr>
            <p:cNvSpPr/>
            <p:nvPr/>
          </p:nvSpPr>
          <p:spPr>
            <a:xfrm>
              <a:off x="8124003" y="1574287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4" name="Picture 15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1$&#10;\end{document}" title="IguanaTex Bitmap Display">
              <a:extLst>
                <a:ext uri="{FF2B5EF4-FFF2-40B4-BE49-F238E27FC236}">
                  <a16:creationId xmlns:a16="http://schemas.microsoft.com/office/drawing/2014/main" id="{2F7954A7-D5EB-244A-A400-1F4CCC36E2A9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4003" y="1805539"/>
              <a:ext cx="152381" cy="119467"/>
            </a:xfrm>
            <a:prstGeom prst="rect">
              <a:avLst/>
            </a:prstGeom>
          </p:spPr>
        </p:pic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D00B5A28-C70D-A1DE-CFBB-FC463C7BE300}"/>
                </a:ext>
              </a:extLst>
            </p:cNvPr>
            <p:cNvSpPr/>
            <p:nvPr/>
          </p:nvSpPr>
          <p:spPr>
            <a:xfrm>
              <a:off x="10512128" y="2029378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8A4B665-BFBE-231E-16AF-56EB540FC4D5}"/>
                </a:ext>
              </a:extLst>
            </p:cNvPr>
            <p:cNvSpPr/>
            <p:nvPr/>
          </p:nvSpPr>
          <p:spPr>
            <a:xfrm>
              <a:off x="1756986" y="1418274"/>
              <a:ext cx="1603451" cy="28549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LOCC pre-processing</a:t>
              </a:r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33E0CD27-5DB4-F731-FFE2-3AF0E692C0AD}"/>
                </a:ext>
              </a:extLst>
            </p:cNvPr>
            <p:cNvCxnSpPr>
              <a:cxnSpLocks/>
            </p:cNvCxnSpPr>
            <p:nvPr/>
          </p:nvCxnSpPr>
          <p:spPr>
            <a:xfrm>
              <a:off x="578817" y="2029378"/>
              <a:ext cx="1183471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EDA60013-0CA0-EA53-F74E-651276BD8A4B}"/>
                </a:ext>
              </a:extLst>
            </p:cNvPr>
            <p:cNvSpPr/>
            <p:nvPr/>
          </p:nvSpPr>
          <p:spPr>
            <a:xfrm>
              <a:off x="1240332" y="1969803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9" name="Picture 15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'_0$&#10;\end{document}" title="IguanaTex Bitmap Display">
              <a:extLst>
                <a:ext uri="{FF2B5EF4-FFF2-40B4-BE49-F238E27FC236}">
                  <a16:creationId xmlns:a16="http://schemas.microsoft.com/office/drawing/2014/main" id="{2824E3B9-FC57-75A1-7601-096ABCC184D6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4803" y="2176989"/>
              <a:ext cx="142629" cy="204801"/>
            </a:xfrm>
            <a:prstGeom prst="rect">
              <a:avLst/>
            </a:prstGeom>
          </p:spPr>
        </p:pic>
        <p:pic>
          <p:nvPicPr>
            <p:cNvPr id="160" name="Picture 15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L}_{\text{pre}},\;\Delta\tau_1)\]&#10;\end{document}" title="IguanaTex Bitmap Display">
              <a:extLst>
                <a:ext uri="{FF2B5EF4-FFF2-40B4-BE49-F238E27FC236}">
                  <a16:creationId xmlns:a16="http://schemas.microsoft.com/office/drawing/2014/main" id="{5F8D7B8D-761A-6478-F903-1A94EFB45D23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352" y="2201600"/>
              <a:ext cx="1232761" cy="263619"/>
            </a:xfrm>
            <a:prstGeom prst="rect">
              <a:avLst/>
            </a:prstGeom>
          </p:spPr>
        </p:pic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6FE6110E-D730-9E3C-FB85-E7E8954A558F}"/>
                </a:ext>
              </a:extLst>
            </p:cNvPr>
            <p:cNvCxnSpPr>
              <a:cxnSpLocks/>
            </p:cNvCxnSpPr>
            <p:nvPr/>
          </p:nvCxnSpPr>
          <p:spPr>
            <a:xfrm>
              <a:off x="7222662" y="2452737"/>
              <a:ext cx="1341228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40CC0BB6-C034-CDB3-A42B-C2C40D4E38AD}"/>
                </a:ext>
              </a:extLst>
            </p:cNvPr>
            <p:cNvSpPr/>
            <p:nvPr/>
          </p:nvSpPr>
          <p:spPr>
            <a:xfrm>
              <a:off x="8024538" y="2390955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" name="Picture 16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  <a:extLst>
                <a:ext uri="{FF2B5EF4-FFF2-40B4-BE49-F238E27FC236}">
                  <a16:creationId xmlns:a16="http://schemas.microsoft.com/office/drawing/2014/main" id="{CB018689-ADBF-883E-F75F-047FD4C595BF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157" y="2631110"/>
              <a:ext cx="136534" cy="158476"/>
            </a:xfrm>
            <a:prstGeom prst="rect">
              <a:avLst/>
            </a:prstGeom>
          </p:spPr>
        </p:pic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3C31D66A-3490-110B-A9CF-0B69DD601A81}"/>
                </a:ext>
              </a:extLst>
            </p:cNvPr>
            <p:cNvCxnSpPr>
              <a:cxnSpLocks/>
            </p:cNvCxnSpPr>
            <p:nvPr/>
          </p:nvCxnSpPr>
          <p:spPr>
            <a:xfrm>
              <a:off x="3360437" y="1585880"/>
              <a:ext cx="810582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F235C26-E47A-A908-D037-98D0ED0FA573}"/>
                </a:ext>
              </a:extLst>
            </p:cNvPr>
            <p:cNvSpPr/>
            <p:nvPr/>
          </p:nvSpPr>
          <p:spPr>
            <a:xfrm>
              <a:off x="3792247" y="1511826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Picture 16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0$&#10;\end{document}" title="IguanaTex Bitmap Display">
              <a:extLst>
                <a:ext uri="{FF2B5EF4-FFF2-40B4-BE49-F238E27FC236}">
                  <a16:creationId xmlns:a16="http://schemas.microsoft.com/office/drawing/2014/main" id="{A5053B57-0C6B-26BE-DAF7-914130F01FC5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649" y="1768379"/>
              <a:ext cx="158476" cy="121907"/>
            </a:xfrm>
            <a:prstGeom prst="rect">
              <a:avLst/>
            </a:prstGeom>
          </p:spPr>
        </p:pic>
        <p:pic>
          <p:nvPicPr>
            <p:cNvPr id="167" name="Picture 16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 title="IguanaTex Bitmap Display">
              <a:extLst>
                <a:ext uri="{FF2B5EF4-FFF2-40B4-BE49-F238E27FC236}">
                  <a16:creationId xmlns:a16="http://schemas.microsoft.com/office/drawing/2014/main" id="{1042D39B-3B03-BAA9-F667-ADFAFFEA64A2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128" y="2252722"/>
              <a:ext cx="136534" cy="202362"/>
            </a:xfrm>
            <a:prstGeom prst="rect">
              <a:avLst/>
            </a:prstGeom>
          </p:spPr>
        </p:pic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981A169-57E2-B8DC-B6EB-DA8A7E2FA2C9}"/>
                </a:ext>
              </a:extLst>
            </p:cNvPr>
            <p:cNvSpPr/>
            <p:nvPr/>
          </p:nvSpPr>
          <p:spPr>
            <a:xfrm>
              <a:off x="4726154" y="2242270"/>
              <a:ext cx="2496508" cy="11899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69" name="Picture 16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^{A_0B_0\to A_1B_1}\;,\Delta \tau)\]&#10;\end{document}" title="IguanaTex Bitmap Display">
              <a:extLst>
                <a:ext uri="{FF2B5EF4-FFF2-40B4-BE49-F238E27FC236}">
                  <a16:creationId xmlns:a16="http://schemas.microsoft.com/office/drawing/2014/main" id="{7E2107F2-BA35-7166-44B1-E9807B02FEFD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08" y="2731487"/>
              <a:ext cx="2144000" cy="295620"/>
            </a:xfrm>
            <a:prstGeom prst="rect">
              <a:avLst/>
            </a:prstGeom>
          </p:spPr>
        </p:pic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109D3117-062E-5B97-8D39-0F5E9F03ADFB}"/>
                </a:ext>
              </a:extLst>
            </p:cNvPr>
            <p:cNvCxnSpPr>
              <a:cxnSpLocks/>
            </p:cNvCxnSpPr>
            <p:nvPr/>
          </p:nvCxnSpPr>
          <p:spPr>
            <a:xfrm>
              <a:off x="578817" y="3844367"/>
              <a:ext cx="1183471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893393F-9C79-F618-78D2-8F8A096443D1}"/>
                </a:ext>
              </a:extLst>
            </p:cNvPr>
            <p:cNvSpPr/>
            <p:nvPr/>
          </p:nvSpPr>
          <p:spPr>
            <a:xfrm>
              <a:off x="8563890" y="1418274"/>
              <a:ext cx="1603451" cy="28549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LOCC post-processing</a:t>
              </a:r>
            </a:p>
          </p:txBody>
        </p:sp>
        <p:pic>
          <p:nvPicPr>
            <p:cNvPr id="172" name="Picture 17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L}_{\text{post}},\;\Delta\tau_2)\]&#10;\end{document}" title="IguanaTex Bitmap Display">
              <a:extLst>
                <a:ext uri="{FF2B5EF4-FFF2-40B4-BE49-F238E27FC236}">
                  <a16:creationId xmlns:a16="http://schemas.microsoft.com/office/drawing/2014/main" id="{92EABD63-930F-3407-A11A-9660D7974B15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1234" y="2169945"/>
              <a:ext cx="1328762" cy="263619"/>
            </a:xfrm>
            <a:prstGeom prst="rect">
              <a:avLst/>
            </a:prstGeom>
          </p:spPr>
        </p:pic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971B690A-CCA4-06E4-7A82-D038A61D8867}"/>
                </a:ext>
              </a:extLst>
            </p:cNvPr>
            <p:cNvCxnSpPr>
              <a:cxnSpLocks/>
            </p:cNvCxnSpPr>
            <p:nvPr/>
          </p:nvCxnSpPr>
          <p:spPr>
            <a:xfrm>
              <a:off x="3377807" y="3307181"/>
              <a:ext cx="1329422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2E07FD01-8346-9BF2-68AB-54E71FA2B09D}"/>
                </a:ext>
              </a:extLst>
            </p:cNvPr>
            <p:cNvCxnSpPr>
              <a:cxnSpLocks/>
            </p:cNvCxnSpPr>
            <p:nvPr/>
          </p:nvCxnSpPr>
          <p:spPr>
            <a:xfrm>
              <a:off x="7222662" y="3326354"/>
              <a:ext cx="1341228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2692DA9-AFF7-EAEA-081E-8972F08BE09E}"/>
                </a:ext>
              </a:extLst>
            </p:cNvPr>
            <p:cNvSpPr/>
            <p:nvPr/>
          </p:nvSpPr>
          <p:spPr>
            <a:xfrm>
              <a:off x="4224098" y="3972367"/>
              <a:ext cx="3481801" cy="634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Bob’s side-channel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E5FF29C0-AF45-25C5-F7AD-2B36D0902C7D}"/>
                </a:ext>
              </a:extLst>
            </p:cNvPr>
            <p:cNvCxnSpPr>
              <a:cxnSpLocks/>
            </p:cNvCxnSpPr>
            <p:nvPr/>
          </p:nvCxnSpPr>
          <p:spPr>
            <a:xfrm>
              <a:off x="7708915" y="4104959"/>
              <a:ext cx="854975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51911D60-EA0C-2E06-7BE8-05A3561EC9F6}"/>
                </a:ext>
              </a:extLst>
            </p:cNvPr>
            <p:cNvCxnSpPr>
              <a:cxnSpLocks/>
            </p:cNvCxnSpPr>
            <p:nvPr/>
          </p:nvCxnSpPr>
          <p:spPr>
            <a:xfrm>
              <a:off x="3403766" y="4156653"/>
              <a:ext cx="810582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8" name="Picture 17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 title="IguanaTex Bitmap Display">
              <a:extLst>
                <a:ext uri="{FF2B5EF4-FFF2-40B4-BE49-F238E27FC236}">
                  <a16:creationId xmlns:a16="http://schemas.microsoft.com/office/drawing/2014/main" id="{2200E565-D38F-5DB1-386B-201E0C31BDBD}"/>
                </a:ext>
              </a:extLst>
            </p:cNvPr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7860" y="2991433"/>
              <a:ext cx="274286" cy="213333"/>
            </a:xfrm>
            <a:prstGeom prst="rect">
              <a:avLst/>
            </a:prstGeom>
          </p:spPr>
        </p:pic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BA777F6C-C5B9-B701-D971-8ABD78E38D7E}"/>
                </a:ext>
              </a:extLst>
            </p:cNvPr>
            <p:cNvSpPr/>
            <p:nvPr/>
          </p:nvSpPr>
          <p:spPr>
            <a:xfrm>
              <a:off x="3770078" y="4091465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0" name="Picture 17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0$&#10;\end{document}" title="IguanaTex Bitmap Display">
              <a:extLst>
                <a:ext uri="{FF2B5EF4-FFF2-40B4-BE49-F238E27FC236}">
                  <a16:creationId xmlns:a16="http://schemas.microsoft.com/office/drawing/2014/main" id="{93042E8D-4FBF-D75B-1BC8-9FA5F600A8A6}"/>
                </a:ext>
              </a:extLst>
            </p:cNvPr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480" y="4348018"/>
              <a:ext cx="158476" cy="121907"/>
            </a:xfrm>
            <a:prstGeom prst="rect">
              <a:avLst/>
            </a:prstGeom>
          </p:spPr>
        </p:pic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A59F6723-387A-E237-BA20-6A7B44403830}"/>
                </a:ext>
              </a:extLst>
            </p:cNvPr>
            <p:cNvSpPr/>
            <p:nvPr/>
          </p:nvSpPr>
          <p:spPr>
            <a:xfrm>
              <a:off x="1224582" y="3781878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2" name="Picture 18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'_0$&#10;\end{document}" title="IguanaTex Bitmap Display">
              <a:extLst>
                <a:ext uri="{FF2B5EF4-FFF2-40B4-BE49-F238E27FC236}">
                  <a16:creationId xmlns:a16="http://schemas.microsoft.com/office/drawing/2014/main" id="{B4D09988-6939-804C-3E08-FBB9A485B309}"/>
                </a:ext>
              </a:extLst>
            </p:cNvPr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053" y="3989064"/>
              <a:ext cx="142629" cy="204801"/>
            </a:xfrm>
            <a:prstGeom prst="rect">
              <a:avLst/>
            </a:prstGeom>
          </p:spPr>
        </p:pic>
        <p:pic>
          <p:nvPicPr>
            <p:cNvPr id="183" name="Picture 18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  <a:extLst>
                <a:ext uri="{FF2B5EF4-FFF2-40B4-BE49-F238E27FC236}">
                  <a16:creationId xmlns:a16="http://schemas.microsoft.com/office/drawing/2014/main" id="{F5A801FF-4793-CA93-96C6-5564ED86545D}"/>
                </a:ext>
              </a:extLst>
            </p:cNvPr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768" y="2184210"/>
              <a:ext cx="265143" cy="219428"/>
            </a:xfrm>
            <a:prstGeom prst="rect">
              <a:avLst/>
            </a:prstGeom>
          </p:spPr>
        </p:pic>
        <p:pic>
          <p:nvPicPr>
            <p:cNvPr id="184" name="Picture 18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 title="IguanaTex Bitmap Display">
              <a:extLst>
                <a:ext uri="{FF2B5EF4-FFF2-40B4-BE49-F238E27FC236}">
                  <a16:creationId xmlns:a16="http://schemas.microsoft.com/office/drawing/2014/main" id="{54C4AD34-0038-2673-0E44-643C7D3B4115}"/>
                </a:ext>
              </a:extLst>
            </p:cNvPr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767" y="3046434"/>
              <a:ext cx="266667" cy="210286"/>
            </a:xfrm>
            <a:prstGeom prst="rect">
              <a:avLst/>
            </a:prstGeom>
          </p:spPr>
        </p:pic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700FCF6F-9019-05F1-25B1-A54E1DD6DD5E}"/>
                </a:ext>
              </a:extLst>
            </p:cNvPr>
            <p:cNvSpPr/>
            <p:nvPr/>
          </p:nvSpPr>
          <p:spPr>
            <a:xfrm>
              <a:off x="3596620" y="2351685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6" name="Picture 18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  <a:extLst>
                <a:ext uri="{FF2B5EF4-FFF2-40B4-BE49-F238E27FC236}">
                  <a16:creationId xmlns:a16="http://schemas.microsoft.com/office/drawing/2014/main" id="{AE1C28C4-1D8D-1DDC-0DDB-1B0C971A9EF5}"/>
                </a:ext>
              </a:extLst>
            </p:cNvPr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022" y="2608238"/>
              <a:ext cx="142628" cy="160917"/>
            </a:xfrm>
            <a:prstGeom prst="rect">
              <a:avLst/>
            </a:prstGeom>
          </p:spPr>
        </p:pic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25D5EF9-B8FA-F006-1AD9-E3E8BBD9C722}"/>
                </a:ext>
              </a:extLst>
            </p:cNvPr>
            <p:cNvSpPr/>
            <p:nvPr/>
          </p:nvSpPr>
          <p:spPr>
            <a:xfrm>
              <a:off x="3596620" y="3235875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8" name="Picture 18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  <a:extLst>
                <a:ext uri="{FF2B5EF4-FFF2-40B4-BE49-F238E27FC236}">
                  <a16:creationId xmlns:a16="http://schemas.microsoft.com/office/drawing/2014/main" id="{484551C8-E05C-8A2F-8FAD-A06F9DF391DF}"/>
                </a:ext>
              </a:extLst>
            </p:cNvPr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022" y="3492428"/>
              <a:ext cx="142628" cy="160917"/>
            </a:xfrm>
            <a:prstGeom prst="rect">
              <a:avLst/>
            </a:prstGeom>
          </p:spPr>
        </p:pic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EC58D3EE-38A2-657E-E457-D014B10C49FA}"/>
                </a:ext>
              </a:extLst>
            </p:cNvPr>
            <p:cNvSpPr/>
            <p:nvPr/>
          </p:nvSpPr>
          <p:spPr>
            <a:xfrm>
              <a:off x="8026703" y="3267745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0" name="Picture 18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  <a:extLst>
                <a:ext uri="{FF2B5EF4-FFF2-40B4-BE49-F238E27FC236}">
                  <a16:creationId xmlns:a16="http://schemas.microsoft.com/office/drawing/2014/main" id="{EBD793B1-D959-6394-ABD4-91E8398B8634}"/>
                </a:ext>
              </a:extLst>
            </p:cNvPr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322" y="3507900"/>
              <a:ext cx="136534" cy="158476"/>
            </a:xfrm>
            <a:prstGeom prst="rect">
              <a:avLst/>
            </a:prstGeom>
          </p:spPr>
        </p:pic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D0D37EF2-63EA-454F-86B9-984708758354}"/>
                </a:ext>
              </a:extLst>
            </p:cNvPr>
            <p:cNvSpPr/>
            <p:nvPr/>
          </p:nvSpPr>
          <p:spPr>
            <a:xfrm>
              <a:off x="8200193" y="4041927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2" name="Picture 19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1$&#10;\end{document}" title="IguanaTex Bitmap Display">
              <a:extLst>
                <a:ext uri="{FF2B5EF4-FFF2-40B4-BE49-F238E27FC236}">
                  <a16:creationId xmlns:a16="http://schemas.microsoft.com/office/drawing/2014/main" id="{9F9C6463-20AB-2DC3-9827-A19A2DE0D36C}"/>
                </a:ext>
              </a:extLst>
            </p:cNvPr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193" y="4273179"/>
              <a:ext cx="152381" cy="119467"/>
            </a:xfrm>
            <a:prstGeom prst="rect">
              <a:avLst/>
            </a:prstGeom>
          </p:spPr>
        </p:pic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99F090FD-EF07-FA83-9A82-E21C3FB172E2}"/>
                </a:ext>
              </a:extLst>
            </p:cNvPr>
            <p:cNvCxnSpPr>
              <a:cxnSpLocks/>
            </p:cNvCxnSpPr>
            <p:nvPr/>
          </p:nvCxnSpPr>
          <p:spPr>
            <a:xfrm>
              <a:off x="10216528" y="3712989"/>
              <a:ext cx="1292041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" name="Picture 19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'$&#10;\end{document}" title="IguanaTex Bitmap Display">
              <a:extLst>
                <a:ext uri="{FF2B5EF4-FFF2-40B4-BE49-F238E27FC236}">
                  <a16:creationId xmlns:a16="http://schemas.microsoft.com/office/drawing/2014/main" id="{F7B891F8-AE3B-7613-FA98-5182FC5CFCE3}"/>
                </a:ext>
              </a:extLst>
            </p:cNvPr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9514" y="3607847"/>
              <a:ext cx="266667" cy="252951"/>
            </a:xfrm>
            <a:prstGeom prst="rect">
              <a:avLst/>
            </a:prstGeom>
          </p:spPr>
        </p:pic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9EE5CDC2-94B7-83A4-C394-4EDC0AF329B4}"/>
                </a:ext>
              </a:extLst>
            </p:cNvPr>
            <p:cNvSpPr/>
            <p:nvPr/>
          </p:nvSpPr>
          <p:spPr>
            <a:xfrm>
              <a:off x="10524067" y="3664539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6" name="Picture 19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 title="IguanaTex Bitmap Display">
              <a:extLst>
                <a:ext uri="{FF2B5EF4-FFF2-40B4-BE49-F238E27FC236}">
                  <a16:creationId xmlns:a16="http://schemas.microsoft.com/office/drawing/2014/main" id="{38AEB387-F4B5-EAFD-45DD-EB1F56E6F41D}"/>
                </a:ext>
              </a:extLst>
            </p:cNvPr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4067" y="3887883"/>
              <a:ext cx="136534" cy="202362"/>
            </a:xfrm>
            <a:prstGeom prst="rect">
              <a:avLst/>
            </a:prstGeom>
          </p:spPr>
        </p:pic>
      </p:grpSp>
      <p:pic>
        <p:nvPicPr>
          <p:cNvPr id="197" name="Picture 19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Delta \tau=t_0-t_1\quad\mapsto\quad\Delta\tau'=t_1'-t_0'\]&#10;\end{document}" title="IguanaTex Bitmap Display">
            <a:extLst>
              <a:ext uri="{FF2B5EF4-FFF2-40B4-BE49-F238E27FC236}">
                <a16:creationId xmlns:a16="http://schemas.microsoft.com/office/drawing/2014/main" id="{2C8B15D8-D3A7-DA3F-462D-F7B1CE057E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91" y="4558998"/>
            <a:ext cx="3750097" cy="269714"/>
          </a:xfrm>
          <a:prstGeom prst="rect">
            <a:avLst/>
          </a:prstGeom>
        </p:spPr>
      </p:pic>
      <p:pic>
        <p:nvPicPr>
          <p:cNvPr id="205" name="Picture 20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<a:extLst>
              <a:ext uri="{FF2B5EF4-FFF2-40B4-BE49-F238E27FC236}">
                <a16:creationId xmlns:a16="http://schemas.microsoft.com/office/drawing/2014/main" id="{D90EB94B-F9CE-1382-1334-2BED08BB088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8" y="5209298"/>
            <a:ext cx="237194" cy="193585"/>
          </a:xfrm>
          <a:prstGeom prst="rect">
            <a:avLst/>
          </a:prstGeom>
        </p:spPr>
      </p:pic>
      <p:pic>
        <p:nvPicPr>
          <p:cNvPr id="206" name="Picture 20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 title="IguanaTex Bitmap Display">
            <a:extLst>
              <a:ext uri="{FF2B5EF4-FFF2-40B4-BE49-F238E27FC236}">
                <a16:creationId xmlns:a16="http://schemas.microsoft.com/office/drawing/2014/main" id="{D50F0D35-59E9-DB35-FE53-6B6CB28234C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10" y="6304305"/>
            <a:ext cx="238519" cy="185629"/>
          </a:xfrm>
          <a:prstGeom prst="rect">
            <a:avLst/>
          </a:prstGeom>
        </p:spPr>
      </p:pic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B0046139-B355-AFC4-CB90-92CEF6552CEE}"/>
              </a:ext>
            </a:extLst>
          </p:cNvPr>
          <p:cNvCxnSpPr>
            <a:cxnSpLocks/>
          </p:cNvCxnSpPr>
          <p:nvPr/>
        </p:nvCxnSpPr>
        <p:spPr>
          <a:xfrm>
            <a:off x="10794956" y="5199187"/>
            <a:ext cx="790570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" name="Picture 20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0BC84167-483D-03B9-AEE4-77C8C7F70FF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075" y="5105064"/>
            <a:ext cx="230568" cy="190932"/>
          </a:xfrm>
          <a:prstGeom prst="rect">
            <a:avLst/>
          </a:prstGeom>
        </p:spPr>
      </p:pic>
      <p:sp>
        <p:nvSpPr>
          <p:cNvPr id="209" name="Oval 208">
            <a:extLst>
              <a:ext uri="{FF2B5EF4-FFF2-40B4-BE49-F238E27FC236}">
                <a16:creationId xmlns:a16="http://schemas.microsoft.com/office/drawing/2014/main" id="{FD1CF48A-8190-0F5D-00D6-A7333B5F091A}"/>
              </a:ext>
            </a:extLst>
          </p:cNvPr>
          <p:cNvSpPr/>
          <p:nvPr/>
        </p:nvSpPr>
        <p:spPr>
          <a:xfrm>
            <a:off x="11083122" y="5147228"/>
            <a:ext cx="107213" cy="1039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40991EB3-44C2-1321-C950-219556C03E65}"/>
              </a:ext>
            </a:extLst>
          </p:cNvPr>
          <p:cNvCxnSpPr>
            <a:cxnSpLocks/>
          </p:cNvCxnSpPr>
          <p:nvPr/>
        </p:nvCxnSpPr>
        <p:spPr>
          <a:xfrm>
            <a:off x="8636264" y="5306091"/>
            <a:ext cx="803837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Oval 210">
            <a:extLst>
              <a:ext uri="{FF2B5EF4-FFF2-40B4-BE49-F238E27FC236}">
                <a16:creationId xmlns:a16="http://schemas.microsoft.com/office/drawing/2014/main" id="{8B055861-FE03-4F6A-90DB-3248CD869200}"/>
              </a:ext>
            </a:extLst>
          </p:cNvPr>
          <p:cNvSpPr/>
          <p:nvPr/>
        </p:nvSpPr>
        <p:spPr>
          <a:xfrm>
            <a:off x="8981918" y="5244037"/>
            <a:ext cx="107213" cy="1039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2" name="Picture 21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B7AD78F2-2233-4139-D9B5-4C1E9D075A3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110" y="5424318"/>
            <a:ext cx="124030" cy="140018"/>
          </a:xfrm>
          <a:prstGeom prst="rect">
            <a:avLst/>
          </a:prstGeom>
        </p:spPr>
      </p:pic>
      <p:pic>
        <p:nvPicPr>
          <p:cNvPr id="213" name="Picture 21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F4D95D1C-C28E-2246-DED9-B90A1705039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22" y="5341568"/>
            <a:ext cx="118730" cy="137896"/>
          </a:xfrm>
          <a:prstGeom prst="rect">
            <a:avLst/>
          </a:prstGeom>
        </p:spPr>
      </p:pic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D213C60A-0E5A-5EE1-6745-AB3C68CD5BA9}"/>
              </a:ext>
            </a:extLst>
          </p:cNvPr>
          <p:cNvCxnSpPr>
            <a:cxnSpLocks/>
          </p:cNvCxnSpPr>
          <p:nvPr/>
        </p:nvCxnSpPr>
        <p:spPr>
          <a:xfrm>
            <a:off x="8636264" y="6412146"/>
            <a:ext cx="811516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>
            <a:extLst>
              <a:ext uri="{FF2B5EF4-FFF2-40B4-BE49-F238E27FC236}">
                <a16:creationId xmlns:a16="http://schemas.microsoft.com/office/drawing/2014/main" id="{624E04DE-2CDF-C6CD-721E-21CAC9263DC3}"/>
              </a:ext>
            </a:extLst>
          </p:cNvPr>
          <p:cNvSpPr/>
          <p:nvPr/>
        </p:nvSpPr>
        <p:spPr>
          <a:xfrm>
            <a:off x="9452929" y="5002257"/>
            <a:ext cx="1329199" cy="17385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48640"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LOCC</a:t>
            </a:r>
          </a:p>
        </p:txBody>
      </p:sp>
      <p:pic>
        <p:nvPicPr>
          <p:cNvPr id="216" name="Picture 21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^{AB},\;\Delta\tau)\]&#10;\end{document}" title="IguanaTex Bitmap Display">
            <a:extLst>
              <a:ext uri="{FF2B5EF4-FFF2-40B4-BE49-F238E27FC236}">
                <a16:creationId xmlns:a16="http://schemas.microsoft.com/office/drawing/2014/main" id="{772960C6-63F2-F359-239A-9B80D68D4AD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572" y="5511888"/>
            <a:ext cx="1087912" cy="257229"/>
          </a:xfrm>
          <a:prstGeom prst="rect">
            <a:avLst/>
          </a:prstGeom>
        </p:spPr>
      </p:pic>
      <p:sp>
        <p:nvSpPr>
          <p:cNvPr id="217" name="Oval 216">
            <a:extLst>
              <a:ext uri="{FF2B5EF4-FFF2-40B4-BE49-F238E27FC236}">
                <a16:creationId xmlns:a16="http://schemas.microsoft.com/office/drawing/2014/main" id="{BEDB656F-DFAD-DA76-FB3B-489ED108F155}"/>
              </a:ext>
            </a:extLst>
          </p:cNvPr>
          <p:cNvSpPr/>
          <p:nvPr/>
        </p:nvSpPr>
        <p:spPr>
          <a:xfrm>
            <a:off x="8980191" y="6357772"/>
            <a:ext cx="107213" cy="1039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8" name="Picture 21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14566BE7-99D7-471D-3649-5465EB1AB9F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398" y="6579640"/>
            <a:ext cx="124030" cy="140018"/>
          </a:xfrm>
          <a:prstGeom prst="rect">
            <a:avLst/>
          </a:prstGeom>
        </p:spPr>
      </p:pic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2C560DE6-FCD4-F290-4A6A-E13067FA9ADA}"/>
              </a:ext>
            </a:extLst>
          </p:cNvPr>
          <p:cNvCxnSpPr>
            <a:cxnSpLocks/>
          </p:cNvCxnSpPr>
          <p:nvPr/>
        </p:nvCxnSpPr>
        <p:spPr>
          <a:xfrm>
            <a:off x="10794956" y="6431158"/>
            <a:ext cx="861403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0" name="Picture 21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 title="IguanaTex Bitmap Display">
            <a:extLst>
              <a:ext uri="{FF2B5EF4-FFF2-40B4-BE49-F238E27FC236}">
                <a16:creationId xmlns:a16="http://schemas.microsoft.com/office/drawing/2014/main" id="{EE945AD1-5D25-28B3-A955-804639FB6FD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745" y="6351640"/>
            <a:ext cx="231894" cy="182976"/>
          </a:xfrm>
          <a:prstGeom prst="rect">
            <a:avLst/>
          </a:prstGeom>
        </p:spPr>
      </p:pic>
      <p:sp>
        <p:nvSpPr>
          <p:cNvPr id="221" name="Oval 220">
            <a:extLst>
              <a:ext uri="{FF2B5EF4-FFF2-40B4-BE49-F238E27FC236}">
                <a16:creationId xmlns:a16="http://schemas.microsoft.com/office/drawing/2014/main" id="{1C0A1169-5BEC-8C67-486C-C9B1269E039F}"/>
              </a:ext>
            </a:extLst>
          </p:cNvPr>
          <p:cNvSpPr/>
          <p:nvPr/>
        </p:nvSpPr>
        <p:spPr>
          <a:xfrm>
            <a:off x="11062392" y="6388999"/>
            <a:ext cx="107213" cy="1039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2" name="Picture 22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D1C43A18-919F-46E9-4219-ECE4D33CC5CD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392" y="6583340"/>
            <a:ext cx="118730" cy="137896"/>
          </a:xfrm>
          <a:prstGeom prst="rect">
            <a:avLst/>
          </a:prstGeom>
        </p:spPr>
      </p:pic>
      <p:pic>
        <p:nvPicPr>
          <p:cNvPr id="6" name="Picture 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$\not=$}&#10;\end{document}" title="IguanaTex Bitmap Display">
            <a:extLst>
              <a:ext uri="{FF2B5EF4-FFF2-40B4-BE49-F238E27FC236}">
                <a16:creationId xmlns:a16="http://schemas.microsoft.com/office/drawing/2014/main" id="{FC79392F-7BD6-4BBD-E47F-CA242C843551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967" y="5682583"/>
            <a:ext cx="270629" cy="3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209" grpId="0" animBg="1"/>
      <p:bldP spid="211" grpId="0" animBg="1"/>
      <p:bldP spid="215" grpId="0" animBg="1"/>
      <p:bldP spid="217" grpId="0" animBg="1"/>
      <p:bldP spid="2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7777B-1D4F-4D57-94CC-608B558839F4}"/>
              </a:ext>
            </a:extLst>
          </p:cNvPr>
          <p:cNvSpPr txBox="1"/>
          <p:nvPr/>
        </p:nvSpPr>
        <p:spPr>
          <a:xfrm>
            <a:off x="1007587" y="512530"/>
            <a:ext cx="4554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Outline of talk: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6E9562-AF1E-49C7-A6D3-58009906F7A5}"/>
              </a:ext>
            </a:extLst>
          </p:cNvPr>
          <p:cNvSpPr txBox="1"/>
          <p:nvPr/>
        </p:nvSpPr>
        <p:spPr>
          <a:xfrm>
            <a:off x="1252373" y="1691376"/>
            <a:ext cx="9830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General Framework of Quantum Devices and Delay Times</a:t>
            </a:r>
          </a:p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A Resource Theory of Entanglement with Delay Times</a:t>
            </a:r>
          </a:p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A Resource Theory of Quantum Memory with Delay Times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64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5003-D84A-4A6D-9D14-D98EA184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98" y="198699"/>
            <a:ext cx="959121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Defining Bell Nonlocality with Delay Times</a:t>
            </a:r>
          </a:p>
        </p:txBody>
      </p:sp>
      <p:pic>
        <p:nvPicPr>
          <p:cNvPr id="17" name="Picture 1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,0) \;\kern.6em\not\kern -.9em\xrightarrow{\text{LOCC}}(\mc{N}^{XY},0).\]&#10;\end{document}" title="IguanaTex Bitmap Display">
            <a:extLst>
              <a:ext uri="{FF2B5EF4-FFF2-40B4-BE49-F238E27FC236}">
                <a16:creationId xmlns:a16="http://schemas.microsoft.com/office/drawing/2014/main" id="{9CD77B6D-09BF-06F8-49D6-7EC4BF97AA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00" y="1937762"/>
            <a:ext cx="2572191" cy="332191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E0BEA8E-4016-132E-7DC1-C41C5B2C036D}"/>
              </a:ext>
            </a:extLst>
          </p:cNvPr>
          <p:cNvSpPr/>
          <p:nvPr/>
        </p:nvSpPr>
        <p:spPr>
          <a:xfrm>
            <a:off x="422106" y="1061123"/>
            <a:ext cx="9649173" cy="1342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\documentclass{article}&#10;\usepackage{amsmath,,amssymb,amsthm}&#10;\textwidth=4.7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An instantaneous bipartite classical device $(\mc{N}^{XY},0)$ is called \textbf{Bell nonlocal} if it cannot be generated by LOCC from scratch:&#10;\end{document}" title="IguanaTex Bitmap Display">
            <a:extLst>
              <a:ext uri="{FF2B5EF4-FFF2-40B4-BE49-F238E27FC236}">
                <a16:creationId xmlns:a16="http://schemas.microsoft.com/office/drawing/2014/main" id="{E6229B14-953D-9637-83C3-5D2FA36813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5" y="1498820"/>
            <a:ext cx="8579045" cy="566856"/>
          </a:xfrm>
          <a:prstGeom prst="rect">
            <a:avLst/>
          </a:prstGeom>
        </p:spPr>
      </p:pic>
      <p:pic>
        <p:nvPicPr>
          <p:cNvPr id="13" name="Picture 1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Definition:}&#10;\end{document}" title="IguanaTex Bitmap Display">
            <a:extLst>
              <a:ext uri="{FF2B5EF4-FFF2-40B4-BE49-F238E27FC236}">
                <a16:creationId xmlns:a16="http://schemas.microsoft.com/office/drawing/2014/main" id="{418EF475-DC27-792D-8EBE-EE40815EF1A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1" y="1177779"/>
            <a:ext cx="1312000" cy="178286"/>
          </a:xfrm>
          <a:prstGeom prst="rect">
            <a:avLst/>
          </a:prstGeom>
        </p:spPr>
      </p:pic>
      <p:pic>
        <p:nvPicPr>
          <p:cNvPr id="16" name="Picture 15" descr="\documentclass{article}&#10;\usepackage{amsmath,,amssymb,amsthm}&#10;\textwidth=3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Bell nonlocality tests generate instantaneous devices from an entangled state:&#10;\end{enumerate}&#10;\end{document}" title="IguanaTex Bitmap Display">
            <a:extLst>
              <a:ext uri="{FF2B5EF4-FFF2-40B4-BE49-F238E27FC236}">
                <a16:creationId xmlns:a16="http://schemas.microsoft.com/office/drawing/2014/main" id="{D3CF9667-1BA4-495E-CFA0-C4FE4B8DEBF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7" y="2662289"/>
            <a:ext cx="5083426" cy="530285"/>
          </a:xfrm>
          <a:prstGeom prst="rect">
            <a:avLst/>
          </a:prstGeom>
        </p:spPr>
      </p:pic>
      <p:pic>
        <p:nvPicPr>
          <p:cNvPr id="26" name="Picture 2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rho^{AB},0) \xrightarrow{\text{LOCC}}(\mc{N}^{XY},0).\]&#10;\end{document}" title="IguanaTex Bitmap Display">
            <a:extLst>
              <a:ext uri="{FF2B5EF4-FFF2-40B4-BE49-F238E27FC236}">
                <a16:creationId xmlns:a16="http://schemas.microsoft.com/office/drawing/2014/main" id="{64AEEEAA-AE79-5B23-BAB4-19CBFE8C600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95" y="3026360"/>
            <a:ext cx="2823619" cy="332191"/>
          </a:xfrm>
          <a:prstGeom prst="rect">
            <a:avLst/>
          </a:prstGeom>
        </p:spPr>
      </p:pic>
      <p:pic>
        <p:nvPicPr>
          <p:cNvPr id="38" name="Picture 3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Theorem:}&#10;\end{document}" title="IguanaTex Bitmap Display">
            <a:extLst>
              <a:ext uri="{FF2B5EF4-FFF2-40B4-BE49-F238E27FC236}">
                <a16:creationId xmlns:a16="http://schemas.microsoft.com/office/drawing/2014/main" id="{1C62B617-CB31-B580-2BEF-E45C501786C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59" y="3796456"/>
            <a:ext cx="1188571" cy="176762"/>
          </a:xfrm>
          <a:prstGeom prst="rect">
            <a:avLst/>
          </a:prstGeom>
        </p:spPr>
      </p:pic>
      <p:pic>
        <p:nvPicPr>
          <p:cNvPr id="279" name="Picture 278" descr="\documentclass{article}&#10;\usepackage{amsmath,,amssymb,amsthm}&#10;\textwidth=4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Every physically realizable transformation $(\rho^{AB},0) \xrightarrow{\text{LOCC}}(\mc{N}^{XY},0)$ has the form:&#10;\end{document}" title="IguanaTex Bitmap Display">
            <a:extLst>
              <a:ext uri="{FF2B5EF4-FFF2-40B4-BE49-F238E27FC236}">
                <a16:creationId xmlns:a16="http://schemas.microsoft.com/office/drawing/2014/main" id="{D9028E00-F339-4FD2-CD14-679F93FC46B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28" y="4063640"/>
            <a:ext cx="7405714" cy="574476"/>
          </a:xfrm>
          <a:prstGeom prst="rect">
            <a:avLst/>
          </a:prstGeom>
        </p:spPr>
      </p:pic>
      <p:grpSp>
        <p:nvGrpSpPr>
          <p:cNvPr id="280" name="Group 279">
            <a:extLst>
              <a:ext uri="{FF2B5EF4-FFF2-40B4-BE49-F238E27FC236}">
                <a16:creationId xmlns:a16="http://schemas.microsoft.com/office/drawing/2014/main" id="{E0485789-E4CC-C815-FB3F-FA478AC907E6}"/>
              </a:ext>
            </a:extLst>
          </p:cNvPr>
          <p:cNvGrpSpPr/>
          <p:nvPr/>
        </p:nvGrpSpPr>
        <p:grpSpPr>
          <a:xfrm>
            <a:off x="2669858" y="4611199"/>
            <a:ext cx="5191733" cy="1801662"/>
            <a:chOff x="2155577" y="4846138"/>
            <a:chExt cx="5191733" cy="180166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EFC3F7E-BFB8-FBA5-79EA-0CD5AB5387DD}"/>
                </a:ext>
              </a:extLst>
            </p:cNvPr>
            <p:cNvCxnSpPr>
              <a:cxnSpLocks/>
            </p:cNvCxnSpPr>
            <p:nvPr/>
          </p:nvCxnSpPr>
          <p:spPr>
            <a:xfrm>
              <a:off x="3696237" y="5026452"/>
              <a:ext cx="1127154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434E803-6237-EFAB-B023-441E10580C6A}"/>
                </a:ext>
              </a:extLst>
            </p:cNvPr>
            <p:cNvCxnSpPr>
              <a:cxnSpLocks/>
            </p:cNvCxnSpPr>
            <p:nvPr/>
          </p:nvCxnSpPr>
          <p:spPr>
            <a:xfrm>
              <a:off x="5995109" y="5356260"/>
              <a:ext cx="1123559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E2AF3D7-5112-1FCE-EF93-11AC4B351E14}"/>
                </a:ext>
              </a:extLst>
            </p:cNvPr>
            <p:cNvSpPr/>
            <p:nvPr/>
          </p:nvSpPr>
          <p:spPr>
            <a:xfrm>
              <a:off x="4494011" y="4961386"/>
              <a:ext cx="107213" cy="103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598FA82-3430-06A1-95E6-1DEB9BC181B2}"/>
                </a:ext>
              </a:extLst>
            </p:cNvPr>
            <p:cNvSpPr/>
            <p:nvPr/>
          </p:nvSpPr>
          <p:spPr>
            <a:xfrm>
              <a:off x="3185214" y="5364921"/>
              <a:ext cx="1110042" cy="7855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LOCC pre-processing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4DBC93A-A2A1-AC3A-9AC6-D372C0181DD3}"/>
                </a:ext>
              </a:extLst>
            </p:cNvPr>
            <p:cNvCxnSpPr>
              <a:cxnSpLocks/>
            </p:cNvCxnSpPr>
            <p:nvPr/>
          </p:nvCxnSpPr>
          <p:spPr>
            <a:xfrm>
              <a:off x="4288665" y="5550609"/>
              <a:ext cx="536205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 title="IguanaTex Bitmap Display">
              <a:extLst>
                <a:ext uri="{FF2B5EF4-FFF2-40B4-BE49-F238E27FC236}">
                  <a16:creationId xmlns:a16="http://schemas.microsoft.com/office/drawing/2014/main" id="{287C02FB-8FC1-5EEF-78C0-A0411F5B255C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762" y="5525135"/>
              <a:ext cx="118730" cy="176083"/>
            </a:xfrm>
            <a:prstGeom prst="rect">
              <a:avLst/>
            </a:prstGeom>
          </p:spPr>
        </p:pic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1517581-644B-0E9E-9044-25B11888FBAE}"/>
                </a:ext>
              </a:extLst>
            </p:cNvPr>
            <p:cNvSpPr/>
            <p:nvPr/>
          </p:nvSpPr>
          <p:spPr>
            <a:xfrm>
              <a:off x="4823391" y="4846138"/>
              <a:ext cx="1394361" cy="18016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0" rtlCol="0" anchor="ctr" anchorCtr="0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Instantaneous LOCC processing (i.e. LOSR)</a:t>
              </a: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C3ADAB57-AB4B-3ECF-88AE-A4166C792DE6}"/>
                </a:ext>
              </a:extLst>
            </p:cNvPr>
            <p:cNvSpPr/>
            <p:nvPr/>
          </p:nvSpPr>
          <p:spPr>
            <a:xfrm>
              <a:off x="6473014" y="5304300"/>
              <a:ext cx="107213" cy="103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1" name="Picture 26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 title="IguanaTex Bitmap Display">
              <a:extLst>
                <a:ext uri="{FF2B5EF4-FFF2-40B4-BE49-F238E27FC236}">
                  <a16:creationId xmlns:a16="http://schemas.microsoft.com/office/drawing/2014/main" id="{8F9AEE4A-999A-931C-4504-DD2A6BD26AB8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638" y="5185301"/>
              <a:ext cx="124030" cy="178205"/>
            </a:xfrm>
            <a:prstGeom prst="rect">
              <a:avLst/>
            </a:prstGeom>
          </p:spPr>
        </p:pic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9FD468AD-25C7-1969-BECC-1F0B395FF101}"/>
                </a:ext>
              </a:extLst>
            </p:cNvPr>
            <p:cNvCxnSpPr>
              <a:cxnSpLocks/>
            </p:cNvCxnSpPr>
            <p:nvPr/>
          </p:nvCxnSpPr>
          <p:spPr>
            <a:xfrm>
              <a:off x="6217752" y="6128314"/>
              <a:ext cx="900916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AA1047DB-467E-0DA5-4EFD-321F51D6F820}"/>
                </a:ext>
              </a:extLst>
            </p:cNvPr>
            <p:cNvSpPr/>
            <p:nvPr/>
          </p:nvSpPr>
          <p:spPr>
            <a:xfrm>
              <a:off x="6490115" y="6085712"/>
              <a:ext cx="107213" cy="103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2" name="Picture 23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 title="IguanaTex Bitmap Display">
              <a:extLst>
                <a:ext uri="{FF2B5EF4-FFF2-40B4-BE49-F238E27FC236}">
                  <a16:creationId xmlns:a16="http://schemas.microsoft.com/office/drawing/2014/main" id="{16E23F04-DA34-2508-E98C-83FBAE51769C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115" y="6280053"/>
              <a:ext cx="118730" cy="176083"/>
            </a:xfrm>
            <a:prstGeom prst="rect">
              <a:avLst/>
            </a:prstGeom>
          </p:spPr>
        </p:pic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CB7E212-02CE-B69F-2F15-5E669853AB37}"/>
                </a:ext>
              </a:extLst>
            </p:cNvPr>
            <p:cNvGrpSpPr/>
            <p:nvPr/>
          </p:nvGrpSpPr>
          <p:grpSpPr>
            <a:xfrm>
              <a:off x="2155577" y="5382471"/>
              <a:ext cx="720779" cy="761882"/>
              <a:chOff x="5283877" y="5512487"/>
              <a:chExt cx="720779" cy="761882"/>
            </a:xfrm>
          </p:grpSpPr>
          <p:sp>
            <p:nvSpPr>
              <p:cNvPr id="233" name="Chord 232">
                <a:extLst>
                  <a:ext uri="{FF2B5EF4-FFF2-40B4-BE49-F238E27FC236}">
                    <a16:creationId xmlns:a16="http://schemas.microsoft.com/office/drawing/2014/main" id="{907D5EFE-8F21-824D-1358-B88AD6554746}"/>
                  </a:ext>
                </a:extLst>
              </p:cNvPr>
              <p:cNvSpPr/>
              <p:nvPr/>
            </p:nvSpPr>
            <p:spPr>
              <a:xfrm rot="1572374">
                <a:off x="5283877" y="5512487"/>
                <a:ext cx="720779" cy="761882"/>
              </a:xfrm>
              <a:prstGeom prst="chord">
                <a:avLst>
                  <a:gd name="adj1" fmla="val 2510866"/>
                  <a:gd name="adj2" fmla="val 1589423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234" name="Picture 23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^{AB}$&#10;\end{document}" title="IguanaTex Bitmap Display">
                <a:extLst>
                  <a:ext uri="{FF2B5EF4-FFF2-40B4-BE49-F238E27FC236}">
                    <a16:creationId xmlns:a16="http://schemas.microsoft.com/office/drawing/2014/main" id="{19D33BA9-1425-00A4-FDE6-996CB01B179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6973" y="5754135"/>
                <a:ext cx="426667" cy="250410"/>
              </a:xfrm>
              <a:prstGeom prst="rect">
                <a:avLst/>
              </a:prstGeom>
            </p:spPr>
          </p:pic>
        </p:grp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5329ED5D-931A-D388-A81B-0BBB77A57104}"/>
                </a:ext>
              </a:extLst>
            </p:cNvPr>
            <p:cNvCxnSpPr>
              <a:cxnSpLocks/>
            </p:cNvCxnSpPr>
            <p:nvPr/>
          </p:nvCxnSpPr>
          <p:spPr>
            <a:xfrm>
              <a:off x="2660810" y="5580835"/>
              <a:ext cx="524404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95754F05-E2D8-1046-F334-921560F7B7E6}"/>
                </a:ext>
              </a:extLst>
            </p:cNvPr>
            <p:cNvCxnSpPr>
              <a:cxnSpLocks/>
            </p:cNvCxnSpPr>
            <p:nvPr/>
          </p:nvCxnSpPr>
          <p:spPr>
            <a:xfrm>
              <a:off x="2660810" y="5984433"/>
              <a:ext cx="524404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7136DCA-4770-3E20-7237-5C07C4C29080}"/>
                </a:ext>
              </a:extLst>
            </p:cNvPr>
            <p:cNvSpPr/>
            <p:nvPr/>
          </p:nvSpPr>
          <p:spPr>
            <a:xfrm>
              <a:off x="2827885" y="5529457"/>
              <a:ext cx="107213" cy="103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8" name="Picture 23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  <a:extLst>
                <a:ext uri="{FF2B5EF4-FFF2-40B4-BE49-F238E27FC236}">
                  <a16:creationId xmlns:a16="http://schemas.microsoft.com/office/drawing/2014/main" id="{6545AE1E-0EC6-E453-7099-597C9E9B2FB7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728" y="5738425"/>
              <a:ext cx="124030" cy="140018"/>
            </a:xfrm>
            <a:prstGeom prst="rect">
              <a:avLst/>
            </a:prstGeom>
          </p:spPr>
        </p:pic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8348CA39-9348-33C4-292D-CC7E5B773D01}"/>
                </a:ext>
              </a:extLst>
            </p:cNvPr>
            <p:cNvSpPr/>
            <p:nvPr/>
          </p:nvSpPr>
          <p:spPr>
            <a:xfrm>
              <a:off x="2837929" y="5936666"/>
              <a:ext cx="107213" cy="103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0DF84FCA-85F5-F553-9965-5F7DA9C5D37E}"/>
                </a:ext>
              </a:extLst>
            </p:cNvPr>
            <p:cNvCxnSpPr>
              <a:cxnSpLocks/>
            </p:cNvCxnSpPr>
            <p:nvPr/>
          </p:nvCxnSpPr>
          <p:spPr>
            <a:xfrm>
              <a:off x="4288665" y="5941408"/>
              <a:ext cx="564689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F72EA7F7-EDC6-73D7-9F50-16B21BA70F34}"/>
                </a:ext>
              </a:extLst>
            </p:cNvPr>
            <p:cNvCxnSpPr>
              <a:cxnSpLocks/>
            </p:cNvCxnSpPr>
            <p:nvPr/>
          </p:nvCxnSpPr>
          <p:spPr>
            <a:xfrm>
              <a:off x="3663074" y="6501277"/>
              <a:ext cx="1165960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8529778B-5D12-2289-F933-E16387AC7495}"/>
                </a:ext>
              </a:extLst>
            </p:cNvPr>
            <p:cNvSpPr/>
            <p:nvPr/>
          </p:nvSpPr>
          <p:spPr>
            <a:xfrm>
              <a:off x="4497081" y="5498765"/>
              <a:ext cx="107213" cy="103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CDAE411C-935B-4CEB-3B2B-8DF199E7F326}"/>
                </a:ext>
              </a:extLst>
            </p:cNvPr>
            <p:cNvSpPr/>
            <p:nvPr/>
          </p:nvSpPr>
          <p:spPr>
            <a:xfrm>
              <a:off x="4501298" y="5873201"/>
              <a:ext cx="107213" cy="103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4" name="Picture 26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 title="IguanaTex Bitmap Display">
              <a:extLst>
                <a:ext uri="{FF2B5EF4-FFF2-40B4-BE49-F238E27FC236}">
                  <a16:creationId xmlns:a16="http://schemas.microsoft.com/office/drawing/2014/main" id="{B97373C8-6758-CD2F-04FC-EDA46D61E8CB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370" y="6154667"/>
              <a:ext cx="124030" cy="178205"/>
            </a:xfrm>
            <a:prstGeom prst="rect">
              <a:avLst/>
            </a:prstGeom>
          </p:spPr>
        </p:pic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5EF8810A-6776-9491-F5F0-433591E7883F}"/>
                </a:ext>
              </a:extLst>
            </p:cNvPr>
            <p:cNvSpPr/>
            <p:nvPr/>
          </p:nvSpPr>
          <p:spPr>
            <a:xfrm>
              <a:off x="4516281" y="6456763"/>
              <a:ext cx="107213" cy="103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0" name="Picture 26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\end{document}" title="IguanaTex Bitmap Display">
              <a:extLst>
                <a:ext uri="{FF2B5EF4-FFF2-40B4-BE49-F238E27FC236}">
                  <a16:creationId xmlns:a16="http://schemas.microsoft.com/office/drawing/2014/main" id="{6B26E6EA-D871-3628-A0A5-DBC93EB06449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3427" y="4961386"/>
              <a:ext cx="128000" cy="114286"/>
            </a:xfrm>
            <a:prstGeom prst="rect">
              <a:avLst/>
            </a:prstGeom>
          </p:spPr>
        </p:pic>
        <p:pic>
          <p:nvPicPr>
            <p:cNvPr id="271" name="Picture 27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y$&#10;\end{document}" title="IguanaTex Bitmap Display">
              <a:extLst>
                <a:ext uri="{FF2B5EF4-FFF2-40B4-BE49-F238E27FC236}">
                  <a16:creationId xmlns:a16="http://schemas.microsoft.com/office/drawing/2014/main" id="{4FA32D4A-2333-C4D9-3E8F-EBEF771D2285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380" y="6427198"/>
              <a:ext cx="118857" cy="163048"/>
            </a:xfrm>
            <a:prstGeom prst="rect">
              <a:avLst/>
            </a:prstGeom>
          </p:spPr>
        </p:pic>
        <p:pic>
          <p:nvPicPr>
            <p:cNvPr id="275" name="Picture 27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$&#10;\end{document}" title="IguanaTex Bitmap Display">
              <a:extLst>
                <a:ext uri="{FF2B5EF4-FFF2-40B4-BE49-F238E27FC236}">
                  <a16:creationId xmlns:a16="http://schemas.microsoft.com/office/drawing/2014/main" id="{A6ECC066-4AF8-8037-523F-CDBE386D6BF4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977" y="5287508"/>
              <a:ext cx="117333" cy="114286"/>
            </a:xfrm>
            <a:prstGeom prst="rect">
              <a:avLst/>
            </a:prstGeom>
          </p:spPr>
        </p:pic>
        <p:pic>
          <p:nvPicPr>
            <p:cNvPr id="277" name="Picture 27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$&#10;\end{document}" title="IguanaTex Bitmap Display">
              <a:extLst>
                <a:ext uri="{FF2B5EF4-FFF2-40B4-BE49-F238E27FC236}">
                  <a16:creationId xmlns:a16="http://schemas.microsoft.com/office/drawing/2014/main" id="{2305D520-42A4-A25D-FD83-29985A081575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589" y="6080721"/>
              <a:ext cx="94476" cy="178286"/>
            </a:xfrm>
            <a:prstGeom prst="rect">
              <a:avLst/>
            </a:prstGeom>
          </p:spPr>
        </p:pic>
      </p:grpSp>
      <p:pic>
        <p:nvPicPr>
          <p:cNvPr id="282" name="Picture 28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-t_0'=0$&#10;\end{document}" title="IguanaTex Bitmap Display">
            <a:extLst>
              <a:ext uri="{FF2B5EF4-FFF2-40B4-BE49-F238E27FC236}">
                <a16:creationId xmlns:a16="http://schemas.microsoft.com/office/drawing/2014/main" id="{A9050464-96C0-A645-29AD-FF24248AC9D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49" y="6246364"/>
            <a:ext cx="935010" cy="204800"/>
          </a:xfrm>
          <a:prstGeom prst="rect">
            <a:avLst/>
          </a:prstGeom>
        </p:spPr>
      </p:pic>
      <p:sp>
        <p:nvSpPr>
          <p:cNvPr id="283" name="Rectangle 282">
            <a:extLst>
              <a:ext uri="{FF2B5EF4-FFF2-40B4-BE49-F238E27FC236}">
                <a16:creationId xmlns:a16="http://schemas.microsoft.com/office/drawing/2014/main" id="{49181209-362C-B8E8-FAC2-6634800644C0}"/>
              </a:ext>
            </a:extLst>
          </p:cNvPr>
          <p:cNvSpPr/>
          <p:nvPr/>
        </p:nvSpPr>
        <p:spPr>
          <a:xfrm>
            <a:off x="1684804" y="3665427"/>
            <a:ext cx="7999236" cy="2889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2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5003-D84A-4A6D-9D14-D98EA184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98" y="198699"/>
            <a:ext cx="959121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Defining Bell Nonlocality with Delay Times</a:t>
            </a:r>
          </a:p>
        </p:txBody>
      </p:sp>
      <p:pic>
        <p:nvPicPr>
          <p:cNvPr id="17" name="Picture 1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,0) \;\kern.6em\not\kern -.9em\xrightarrow{\text{LOCC}}(\mc{N}^{XY},0).\]&#10;\end{document}" title="IguanaTex Bitmap Display">
            <a:extLst>
              <a:ext uri="{FF2B5EF4-FFF2-40B4-BE49-F238E27FC236}">
                <a16:creationId xmlns:a16="http://schemas.microsoft.com/office/drawing/2014/main" id="{9CD77B6D-09BF-06F8-49D6-7EC4BF97AA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00" y="1937762"/>
            <a:ext cx="2572191" cy="332191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E0BEA8E-4016-132E-7DC1-C41C5B2C036D}"/>
              </a:ext>
            </a:extLst>
          </p:cNvPr>
          <p:cNvSpPr/>
          <p:nvPr/>
        </p:nvSpPr>
        <p:spPr>
          <a:xfrm>
            <a:off x="422106" y="1061123"/>
            <a:ext cx="9649173" cy="1342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\documentclass{article}&#10;\usepackage{amsmath,,amssymb,amsthm}&#10;\textwidth=4.7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An instantaneous bipartite classical device $(\mc{N}^{XY},0)$ is called \textbf{Bell nonlocal} if it cannot be generated by LOCC from scratch:&#10;\end{document}" title="IguanaTex Bitmap Display">
            <a:extLst>
              <a:ext uri="{FF2B5EF4-FFF2-40B4-BE49-F238E27FC236}">
                <a16:creationId xmlns:a16="http://schemas.microsoft.com/office/drawing/2014/main" id="{E6229B14-953D-9637-83C3-5D2FA36813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5" y="1498820"/>
            <a:ext cx="8579045" cy="566856"/>
          </a:xfrm>
          <a:prstGeom prst="rect">
            <a:avLst/>
          </a:prstGeom>
        </p:spPr>
      </p:pic>
      <p:pic>
        <p:nvPicPr>
          <p:cNvPr id="13" name="Picture 1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Definition:}&#10;\end{document}" title="IguanaTex Bitmap Display">
            <a:extLst>
              <a:ext uri="{FF2B5EF4-FFF2-40B4-BE49-F238E27FC236}">
                <a16:creationId xmlns:a16="http://schemas.microsoft.com/office/drawing/2014/main" id="{418EF475-DC27-792D-8EBE-EE40815EF1A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1" y="1177779"/>
            <a:ext cx="1312000" cy="178286"/>
          </a:xfrm>
          <a:prstGeom prst="rect">
            <a:avLst/>
          </a:prstGeom>
        </p:spPr>
      </p:pic>
      <p:pic>
        <p:nvPicPr>
          <p:cNvPr id="16" name="Picture 15" descr="\documentclass{article}&#10;\usepackage{amsmath,,amssymb,amsthm}&#10;\textwidth=3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Bell nonlocality tests generate instantaneous devices from an entangled state:&#10;\end{enumerate}&#10;\end{document}" title="IguanaTex Bitmap Display">
            <a:extLst>
              <a:ext uri="{FF2B5EF4-FFF2-40B4-BE49-F238E27FC236}">
                <a16:creationId xmlns:a16="http://schemas.microsoft.com/office/drawing/2014/main" id="{D3CF9667-1BA4-495E-CFA0-C4FE4B8DEBF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7" y="2662289"/>
            <a:ext cx="5083426" cy="530285"/>
          </a:xfrm>
          <a:prstGeom prst="rect">
            <a:avLst/>
          </a:prstGeom>
        </p:spPr>
      </p:pic>
      <p:pic>
        <p:nvPicPr>
          <p:cNvPr id="26" name="Picture 2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rho^{AB},0) \xrightarrow{\text{LOCC}}(\mc{N}^{XY},0).\]&#10;\end{document}" title="IguanaTex Bitmap Display">
            <a:extLst>
              <a:ext uri="{FF2B5EF4-FFF2-40B4-BE49-F238E27FC236}">
                <a16:creationId xmlns:a16="http://schemas.microsoft.com/office/drawing/2014/main" id="{64AEEEAA-AE79-5B23-BAB4-19CBFE8C600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95" y="3026360"/>
            <a:ext cx="2823619" cy="332191"/>
          </a:xfrm>
          <a:prstGeom prst="rect">
            <a:avLst/>
          </a:prstGeom>
        </p:spPr>
      </p:pic>
      <p:pic>
        <p:nvPicPr>
          <p:cNvPr id="38" name="Picture 3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Theorem:}&#10;\end{document}" title="IguanaTex Bitmap Display">
            <a:extLst>
              <a:ext uri="{FF2B5EF4-FFF2-40B4-BE49-F238E27FC236}">
                <a16:creationId xmlns:a16="http://schemas.microsoft.com/office/drawing/2014/main" id="{1C62B617-CB31-B580-2BEF-E45C501786C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59" y="3796456"/>
            <a:ext cx="1188571" cy="176762"/>
          </a:xfrm>
          <a:prstGeom prst="rect">
            <a:avLst/>
          </a:prstGeom>
        </p:spPr>
      </p:pic>
      <p:pic>
        <p:nvPicPr>
          <p:cNvPr id="279" name="Picture 278" descr="\documentclass{article}&#10;\usepackage{amsmath,,amssymb,amsthm}&#10;\textwidth=4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Every physically realizable transformation $(\rho^{AB},0) \xrightarrow{\text{LOCC}}(\mc{N}^{XY},0)$ has the form:&#10;\end{document}" title="IguanaTex Bitmap Display">
            <a:extLst>
              <a:ext uri="{FF2B5EF4-FFF2-40B4-BE49-F238E27FC236}">
                <a16:creationId xmlns:a16="http://schemas.microsoft.com/office/drawing/2014/main" id="{D9028E00-F339-4FD2-CD14-679F93FC46B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928" y="4063640"/>
            <a:ext cx="7405714" cy="574476"/>
          </a:xfrm>
          <a:prstGeom prst="rect">
            <a:avLst/>
          </a:prstGeom>
        </p:spPr>
      </p:pic>
      <p:grpSp>
        <p:nvGrpSpPr>
          <p:cNvPr id="280" name="Group 279">
            <a:extLst>
              <a:ext uri="{FF2B5EF4-FFF2-40B4-BE49-F238E27FC236}">
                <a16:creationId xmlns:a16="http://schemas.microsoft.com/office/drawing/2014/main" id="{E0485789-E4CC-C815-FB3F-FA478AC907E6}"/>
              </a:ext>
            </a:extLst>
          </p:cNvPr>
          <p:cNvGrpSpPr/>
          <p:nvPr/>
        </p:nvGrpSpPr>
        <p:grpSpPr>
          <a:xfrm>
            <a:off x="2669858" y="4611199"/>
            <a:ext cx="5191733" cy="1801662"/>
            <a:chOff x="2155577" y="4846138"/>
            <a:chExt cx="5191733" cy="1801662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EFC3F7E-BFB8-FBA5-79EA-0CD5AB5387DD}"/>
                </a:ext>
              </a:extLst>
            </p:cNvPr>
            <p:cNvCxnSpPr>
              <a:cxnSpLocks/>
            </p:cNvCxnSpPr>
            <p:nvPr/>
          </p:nvCxnSpPr>
          <p:spPr>
            <a:xfrm>
              <a:off x="3696237" y="5026452"/>
              <a:ext cx="1127154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434E803-6237-EFAB-B023-441E10580C6A}"/>
                </a:ext>
              </a:extLst>
            </p:cNvPr>
            <p:cNvCxnSpPr>
              <a:cxnSpLocks/>
            </p:cNvCxnSpPr>
            <p:nvPr/>
          </p:nvCxnSpPr>
          <p:spPr>
            <a:xfrm>
              <a:off x="5995109" y="5356260"/>
              <a:ext cx="1123559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E2AF3D7-5112-1FCE-EF93-11AC4B351E14}"/>
                </a:ext>
              </a:extLst>
            </p:cNvPr>
            <p:cNvSpPr/>
            <p:nvPr/>
          </p:nvSpPr>
          <p:spPr>
            <a:xfrm>
              <a:off x="4494011" y="4961386"/>
              <a:ext cx="107213" cy="103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598FA82-3430-06A1-95E6-1DEB9BC181B2}"/>
                </a:ext>
              </a:extLst>
            </p:cNvPr>
            <p:cNvSpPr/>
            <p:nvPr/>
          </p:nvSpPr>
          <p:spPr>
            <a:xfrm>
              <a:off x="3185214" y="5364921"/>
              <a:ext cx="1110042" cy="7855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LOCC pre-processing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4DBC93A-A2A1-AC3A-9AC6-D372C0181DD3}"/>
                </a:ext>
              </a:extLst>
            </p:cNvPr>
            <p:cNvCxnSpPr>
              <a:cxnSpLocks/>
            </p:cNvCxnSpPr>
            <p:nvPr/>
          </p:nvCxnSpPr>
          <p:spPr>
            <a:xfrm>
              <a:off x="4288665" y="5550609"/>
              <a:ext cx="536205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 title="IguanaTex Bitmap Display">
              <a:extLst>
                <a:ext uri="{FF2B5EF4-FFF2-40B4-BE49-F238E27FC236}">
                  <a16:creationId xmlns:a16="http://schemas.microsoft.com/office/drawing/2014/main" id="{287C02FB-8FC1-5EEF-78C0-A0411F5B255C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762" y="5525135"/>
              <a:ext cx="118730" cy="176083"/>
            </a:xfrm>
            <a:prstGeom prst="rect">
              <a:avLst/>
            </a:prstGeom>
          </p:spPr>
        </p:pic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1517581-644B-0E9E-9044-25B11888FBAE}"/>
                </a:ext>
              </a:extLst>
            </p:cNvPr>
            <p:cNvSpPr/>
            <p:nvPr/>
          </p:nvSpPr>
          <p:spPr>
            <a:xfrm>
              <a:off x="4823391" y="4846138"/>
              <a:ext cx="1394361" cy="18016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0" rtlCol="0" anchor="ctr" anchorCtr="0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Instantaneous LOCC processing (i.e. LOSR)</a:t>
              </a: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C3ADAB57-AB4B-3ECF-88AE-A4166C792DE6}"/>
                </a:ext>
              </a:extLst>
            </p:cNvPr>
            <p:cNvSpPr/>
            <p:nvPr/>
          </p:nvSpPr>
          <p:spPr>
            <a:xfrm>
              <a:off x="6473014" y="5304300"/>
              <a:ext cx="107213" cy="103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1" name="Picture 26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 title="IguanaTex Bitmap Display">
              <a:extLst>
                <a:ext uri="{FF2B5EF4-FFF2-40B4-BE49-F238E27FC236}">
                  <a16:creationId xmlns:a16="http://schemas.microsoft.com/office/drawing/2014/main" id="{8F9AEE4A-999A-931C-4504-DD2A6BD26AB8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638" y="5185301"/>
              <a:ext cx="124030" cy="178205"/>
            </a:xfrm>
            <a:prstGeom prst="rect">
              <a:avLst/>
            </a:prstGeom>
          </p:spPr>
        </p:pic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9FD468AD-25C7-1969-BECC-1F0B395FF101}"/>
                </a:ext>
              </a:extLst>
            </p:cNvPr>
            <p:cNvCxnSpPr>
              <a:cxnSpLocks/>
            </p:cNvCxnSpPr>
            <p:nvPr/>
          </p:nvCxnSpPr>
          <p:spPr>
            <a:xfrm>
              <a:off x="6217752" y="6128314"/>
              <a:ext cx="900916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AA1047DB-467E-0DA5-4EFD-321F51D6F820}"/>
                </a:ext>
              </a:extLst>
            </p:cNvPr>
            <p:cNvSpPr/>
            <p:nvPr/>
          </p:nvSpPr>
          <p:spPr>
            <a:xfrm>
              <a:off x="6490115" y="6085712"/>
              <a:ext cx="107213" cy="103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2" name="Picture 23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 title="IguanaTex Bitmap Display">
              <a:extLst>
                <a:ext uri="{FF2B5EF4-FFF2-40B4-BE49-F238E27FC236}">
                  <a16:creationId xmlns:a16="http://schemas.microsoft.com/office/drawing/2014/main" id="{16E23F04-DA34-2508-E98C-83FBAE51769C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115" y="6280053"/>
              <a:ext cx="118730" cy="176083"/>
            </a:xfrm>
            <a:prstGeom prst="rect">
              <a:avLst/>
            </a:prstGeom>
          </p:spPr>
        </p:pic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CB7E212-02CE-B69F-2F15-5E669853AB37}"/>
                </a:ext>
              </a:extLst>
            </p:cNvPr>
            <p:cNvGrpSpPr/>
            <p:nvPr/>
          </p:nvGrpSpPr>
          <p:grpSpPr>
            <a:xfrm>
              <a:off x="2155577" y="5382471"/>
              <a:ext cx="720779" cy="761882"/>
              <a:chOff x="5283877" y="5512487"/>
              <a:chExt cx="720779" cy="761882"/>
            </a:xfrm>
          </p:grpSpPr>
          <p:sp>
            <p:nvSpPr>
              <p:cNvPr id="233" name="Chord 232">
                <a:extLst>
                  <a:ext uri="{FF2B5EF4-FFF2-40B4-BE49-F238E27FC236}">
                    <a16:creationId xmlns:a16="http://schemas.microsoft.com/office/drawing/2014/main" id="{907D5EFE-8F21-824D-1358-B88AD6554746}"/>
                  </a:ext>
                </a:extLst>
              </p:cNvPr>
              <p:cNvSpPr/>
              <p:nvPr/>
            </p:nvSpPr>
            <p:spPr>
              <a:xfrm rot="1572374">
                <a:off x="5283877" y="5512487"/>
                <a:ext cx="720779" cy="761882"/>
              </a:xfrm>
              <a:prstGeom prst="chord">
                <a:avLst>
                  <a:gd name="adj1" fmla="val 2510866"/>
                  <a:gd name="adj2" fmla="val 1589423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234" name="Picture 23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^{AB}$&#10;\end{document}" title="IguanaTex Bitmap Display">
                <a:extLst>
                  <a:ext uri="{FF2B5EF4-FFF2-40B4-BE49-F238E27FC236}">
                    <a16:creationId xmlns:a16="http://schemas.microsoft.com/office/drawing/2014/main" id="{19D33BA9-1425-00A4-FDE6-996CB01B179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6973" y="5754135"/>
                <a:ext cx="426667" cy="250410"/>
              </a:xfrm>
              <a:prstGeom prst="rect">
                <a:avLst/>
              </a:prstGeom>
            </p:spPr>
          </p:pic>
        </p:grp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5329ED5D-931A-D388-A81B-0BBB77A57104}"/>
                </a:ext>
              </a:extLst>
            </p:cNvPr>
            <p:cNvCxnSpPr>
              <a:cxnSpLocks/>
            </p:cNvCxnSpPr>
            <p:nvPr/>
          </p:nvCxnSpPr>
          <p:spPr>
            <a:xfrm>
              <a:off x="2660810" y="5580835"/>
              <a:ext cx="524404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95754F05-E2D8-1046-F334-921560F7B7E6}"/>
                </a:ext>
              </a:extLst>
            </p:cNvPr>
            <p:cNvCxnSpPr>
              <a:cxnSpLocks/>
            </p:cNvCxnSpPr>
            <p:nvPr/>
          </p:nvCxnSpPr>
          <p:spPr>
            <a:xfrm>
              <a:off x="2660810" y="5984433"/>
              <a:ext cx="524404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7136DCA-4770-3E20-7237-5C07C4C29080}"/>
                </a:ext>
              </a:extLst>
            </p:cNvPr>
            <p:cNvSpPr/>
            <p:nvPr/>
          </p:nvSpPr>
          <p:spPr>
            <a:xfrm>
              <a:off x="2827885" y="5529457"/>
              <a:ext cx="107213" cy="103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8" name="Picture 23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  <a:extLst>
                <a:ext uri="{FF2B5EF4-FFF2-40B4-BE49-F238E27FC236}">
                  <a16:creationId xmlns:a16="http://schemas.microsoft.com/office/drawing/2014/main" id="{6545AE1E-0EC6-E453-7099-597C9E9B2FB7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728" y="5738425"/>
              <a:ext cx="124030" cy="140018"/>
            </a:xfrm>
            <a:prstGeom prst="rect">
              <a:avLst/>
            </a:prstGeom>
          </p:spPr>
        </p:pic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8348CA39-9348-33C4-292D-CC7E5B773D01}"/>
                </a:ext>
              </a:extLst>
            </p:cNvPr>
            <p:cNvSpPr/>
            <p:nvPr/>
          </p:nvSpPr>
          <p:spPr>
            <a:xfrm>
              <a:off x="2837929" y="5936666"/>
              <a:ext cx="107213" cy="103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0DF84FCA-85F5-F553-9965-5F7DA9C5D37E}"/>
                </a:ext>
              </a:extLst>
            </p:cNvPr>
            <p:cNvCxnSpPr>
              <a:cxnSpLocks/>
            </p:cNvCxnSpPr>
            <p:nvPr/>
          </p:nvCxnSpPr>
          <p:spPr>
            <a:xfrm>
              <a:off x="4288665" y="5941408"/>
              <a:ext cx="564689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F72EA7F7-EDC6-73D7-9F50-16B21BA70F34}"/>
                </a:ext>
              </a:extLst>
            </p:cNvPr>
            <p:cNvCxnSpPr>
              <a:cxnSpLocks/>
            </p:cNvCxnSpPr>
            <p:nvPr/>
          </p:nvCxnSpPr>
          <p:spPr>
            <a:xfrm>
              <a:off x="3663074" y="6501277"/>
              <a:ext cx="1165960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8529778B-5D12-2289-F933-E16387AC7495}"/>
                </a:ext>
              </a:extLst>
            </p:cNvPr>
            <p:cNvSpPr/>
            <p:nvPr/>
          </p:nvSpPr>
          <p:spPr>
            <a:xfrm>
              <a:off x="4497081" y="5498765"/>
              <a:ext cx="107213" cy="103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CDAE411C-935B-4CEB-3B2B-8DF199E7F326}"/>
                </a:ext>
              </a:extLst>
            </p:cNvPr>
            <p:cNvSpPr/>
            <p:nvPr/>
          </p:nvSpPr>
          <p:spPr>
            <a:xfrm>
              <a:off x="4501298" y="5873201"/>
              <a:ext cx="107213" cy="103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4" name="Picture 26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 title="IguanaTex Bitmap Display">
              <a:extLst>
                <a:ext uri="{FF2B5EF4-FFF2-40B4-BE49-F238E27FC236}">
                  <a16:creationId xmlns:a16="http://schemas.microsoft.com/office/drawing/2014/main" id="{B97373C8-6758-CD2F-04FC-EDA46D61E8CB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370" y="6154667"/>
              <a:ext cx="124030" cy="178205"/>
            </a:xfrm>
            <a:prstGeom prst="rect">
              <a:avLst/>
            </a:prstGeom>
          </p:spPr>
        </p:pic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5EF8810A-6776-9491-F5F0-433591E7883F}"/>
                </a:ext>
              </a:extLst>
            </p:cNvPr>
            <p:cNvSpPr/>
            <p:nvPr/>
          </p:nvSpPr>
          <p:spPr>
            <a:xfrm>
              <a:off x="4516281" y="6456763"/>
              <a:ext cx="107213" cy="1039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0" name="Picture 26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\end{document}" title="IguanaTex Bitmap Display">
              <a:extLst>
                <a:ext uri="{FF2B5EF4-FFF2-40B4-BE49-F238E27FC236}">
                  <a16:creationId xmlns:a16="http://schemas.microsoft.com/office/drawing/2014/main" id="{6B26E6EA-D871-3628-A0A5-DBC93EB06449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3427" y="4961386"/>
              <a:ext cx="128000" cy="114286"/>
            </a:xfrm>
            <a:prstGeom prst="rect">
              <a:avLst/>
            </a:prstGeom>
          </p:spPr>
        </p:pic>
        <p:pic>
          <p:nvPicPr>
            <p:cNvPr id="271" name="Picture 27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y$&#10;\end{document}" title="IguanaTex Bitmap Display">
              <a:extLst>
                <a:ext uri="{FF2B5EF4-FFF2-40B4-BE49-F238E27FC236}">
                  <a16:creationId xmlns:a16="http://schemas.microsoft.com/office/drawing/2014/main" id="{4FA32D4A-2333-C4D9-3E8F-EBEF771D2285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380" y="6427198"/>
              <a:ext cx="118857" cy="163048"/>
            </a:xfrm>
            <a:prstGeom prst="rect">
              <a:avLst/>
            </a:prstGeom>
          </p:spPr>
        </p:pic>
        <p:pic>
          <p:nvPicPr>
            <p:cNvPr id="275" name="Picture 27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$&#10;\end{document}" title="IguanaTex Bitmap Display">
              <a:extLst>
                <a:ext uri="{FF2B5EF4-FFF2-40B4-BE49-F238E27FC236}">
                  <a16:creationId xmlns:a16="http://schemas.microsoft.com/office/drawing/2014/main" id="{A6ECC066-4AF8-8037-523F-CDBE386D6BF4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977" y="5287508"/>
              <a:ext cx="117333" cy="114286"/>
            </a:xfrm>
            <a:prstGeom prst="rect">
              <a:avLst/>
            </a:prstGeom>
          </p:spPr>
        </p:pic>
        <p:pic>
          <p:nvPicPr>
            <p:cNvPr id="277" name="Picture 27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$&#10;\end{document}" title="IguanaTex Bitmap Display">
              <a:extLst>
                <a:ext uri="{FF2B5EF4-FFF2-40B4-BE49-F238E27FC236}">
                  <a16:creationId xmlns:a16="http://schemas.microsoft.com/office/drawing/2014/main" id="{2305D520-42A4-A25D-FD83-29985A081575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589" y="6080721"/>
              <a:ext cx="94476" cy="178286"/>
            </a:xfrm>
            <a:prstGeom prst="rect">
              <a:avLst/>
            </a:prstGeom>
          </p:spPr>
        </p:pic>
      </p:grpSp>
      <p:pic>
        <p:nvPicPr>
          <p:cNvPr id="282" name="Picture 28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-t_0'=0$&#10;\end{document}" title="IguanaTex Bitmap Display">
            <a:extLst>
              <a:ext uri="{FF2B5EF4-FFF2-40B4-BE49-F238E27FC236}">
                <a16:creationId xmlns:a16="http://schemas.microsoft.com/office/drawing/2014/main" id="{A9050464-96C0-A645-29AD-FF24248AC9D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49" y="6246364"/>
            <a:ext cx="935010" cy="204800"/>
          </a:xfrm>
          <a:prstGeom prst="rect">
            <a:avLst/>
          </a:prstGeom>
        </p:spPr>
      </p:pic>
      <p:sp>
        <p:nvSpPr>
          <p:cNvPr id="283" name="Rectangle 282">
            <a:extLst>
              <a:ext uri="{FF2B5EF4-FFF2-40B4-BE49-F238E27FC236}">
                <a16:creationId xmlns:a16="http://schemas.microsoft.com/office/drawing/2014/main" id="{49181209-362C-B8E8-FAC2-6634800644C0}"/>
              </a:ext>
            </a:extLst>
          </p:cNvPr>
          <p:cNvSpPr/>
          <p:nvPr/>
        </p:nvSpPr>
        <p:spPr>
          <a:xfrm>
            <a:off x="1684804" y="3665427"/>
            <a:ext cx="7999236" cy="2889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3BAB38-B836-A655-41B3-F500D32DDAB9}"/>
              </a:ext>
            </a:extLst>
          </p:cNvPr>
          <p:cNvSpPr/>
          <p:nvPr/>
        </p:nvSpPr>
        <p:spPr>
          <a:xfrm rot="21427105">
            <a:off x="760243" y="1073681"/>
            <a:ext cx="10549217" cy="51249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\documentclass{article}&#10;\usepackage{amsmath,,amssymb,amsthm}&#10;\textwidth=2.4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It is natural to allow LOCC pre-processing (and not just LOSR) in a resource theory of Bell nonlocality.*&#10;\end{center}&#10;\end{document}" title="IguanaTex Bitmap Display">
            <a:extLst>
              <a:ext uri="{FF2B5EF4-FFF2-40B4-BE49-F238E27FC236}">
                <a16:creationId xmlns:a16="http://schemas.microsoft.com/office/drawing/2014/main" id="{699D6765-6046-66F6-BBA0-60E116CE4FB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47" y="2201500"/>
            <a:ext cx="4260578" cy="8365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EFA923-A384-1A87-2E9C-0E6156446F0E}"/>
              </a:ext>
            </a:extLst>
          </p:cNvPr>
          <p:cNvSpPr/>
          <p:nvPr/>
        </p:nvSpPr>
        <p:spPr>
          <a:xfrm>
            <a:off x="3478039" y="1593476"/>
            <a:ext cx="4926373" cy="1694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Take-Home Message:}&#10;\end{document}" title="IguanaTex Bitmap Display">
            <a:extLst>
              <a:ext uri="{FF2B5EF4-FFF2-40B4-BE49-F238E27FC236}">
                <a16:creationId xmlns:a16="http://schemas.microsoft.com/office/drawing/2014/main" id="{F7054C94-9589-C5EF-409C-B568EF57111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59" y="1760354"/>
            <a:ext cx="2651427" cy="225524"/>
          </a:xfrm>
          <a:prstGeom prst="rect">
            <a:avLst/>
          </a:prstGeom>
        </p:spPr>
      </p:pic>
      <p:pic>
        <p:nvPicPr>
          <p:cNvPr id="7" name="Picture 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rho^{AB},0) \xrightarrow{\text{LOCC}}(\mc{N}^{XY},0).\]&#10;\end{document}" title="IguanaTex Bitmap Display">
            <a:extLst>
              <a:ext uri="{FF2B5EF4-FFF2-40B4-BE49-F238E27FC236}">
                <a16:creationId xmlns:a16="http://schemas.microsoft.com/office/drawing/2014/main" id="{BED18EA4-946A-3908-DB96-C8838D45704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46" y="5173691"/>
            <a:ext cx="2823619" cy="332191"/>
          </a:xfrm>
          <a:prstGeom prst="rect">
            <a:avLst/>
          </a:prstGeom>
        </p:spPr>
      </p:pic>
      <p:pic>
        <p:nvPicPr>
          <p:cNvPr id="29" name="Picture 2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rho^{AB} \xrightarrow{\text{LOCC}}\sigma^{AB}.\]&#10;\end{document}" title="IguanaTex Bitmap Display">
            <a:extLst>
              <a:ext uri="{FF2B5EF4-FFF2-40B4-BE49-F238E27FC236}">
                <a16:creationId xmlns:a16="http://schemas.microsoft.com/office/drawing/2014/main" id="{F8D77F7E-DB5E-4580-2CE5-C80233E60B8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53" y="4085122"/>
            <a:ext cx="1851429" cy="323048"/>
          </a:xfrm>
          <a:prstGeom prst="rect">
            <a:avLst/>
          </a:prstGeom>
        </p:spPr>
      </p:pic>
      <p:pic>
        <p:nvPicPr>
          <p:cNvPr id="9" name="Picture 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Entanglement:}&#10;\end{document}" title="IguanaTex Bitmap Display">
            <a:extLst>
              <a:ext uri="{FF2B5EF4-FFF2-40B4-BE49-F238E27FC236}">
                <a16:creationId xmlns:a16="http://schemas.microsoft.com/office/drawing/2014/main" id="{E8D8F01A-D4AF-EADE-FD3A-C9E83FE0C8F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05" y="3720769"/>
            <a:ext cx="1814857" cy="22552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3CC8F95-E61D-4BFD-6871-8116352C3C6C}"/>
              </a:ext>
            </a:extLst>
          </p:cNvPr>
          <p:cNvSpPr txBox="1"/>
          <p:nvPr/>
        </p:nvSpPr>
        <p:spPr>
          <a:xfrm>
            <a:off x="8763580" y="4806877"/>
            <a:ext cx="260853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* Although arguably not in studies of causality</a:t>
            </a:r>
          </a:p>
          <a:p>
            <a:pPr algn="ctr"/>
            <a:r>
              <a:rPr lang="en-US" sz="1600" dirty="0"/>
              <a:t>See </a:t>
            </a:r>
            <a:r>
              <a:rPr lang="en-US" sz="1600" dirty="0" err="1"/>
              <a:t>Zjawin’s</a:t>
            </a:r>
            <a:r>
              <a:rPr lang="en-US" sz="1600" dirty="0"/>
              <a:t> talk;</a:t>
            </a:r>
          </a:p>
        </p:txBody>
      </p:sp>
      <p:pic>
        <p:nvPicPr>
          <p:cNvPr id="32" name="Picture 3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Bell Nonlocality:}&#10;\end{document}" title="IguanaTex Bitmap Display">
            <a:extLst>
              <a:ext uri="{FF2B5EF4-FFF2-40B4-BE49-F238E27FC236}">
                <a16:creationId xmlns:a16="http://schemas.microsoft.com/office/drawing/2014/main" id="{1E2C41A6-46FE-6484-66EB-D4658F8D7648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04" y="4719087"/>
            <a:ext cx="2110476" cy="225524"/>
          </a:xfrm>
          <a:prstGeom prst="rect">
            <a:avLst/>
          </a:prstGeom>
        </p:spPr>
      </p:pic>
      <p:pic>
        <p:nvPicPr>
          <p:cNvPr id="36" name="Picture 3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It all comes \\down to LOCC.&#10;\end{center}&#10;\end{document}" title="IguanaTex Bitmap Display">
            <a:extLst>
              <a:ext uri="{FF2B5EF4-FFF2-40B4-BE49-F238E27FC236}">
                <a16:creationId xmlns:a16="http://schemas.microsoft.com/office/drawing/2014/main" id="{8DC9A5F1-0288-7A32-283F-40EF36C12E6E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12" y="4316827"/>
            <a:ext cx="1738667" cy="484571"/>
          </a:xfrm>
          <a:prstGeom prst="rect">
            <a:avLst/>
          </a:prstGeom>
        </p:spPr>
      </p:pic>
      <p:sp>
        <p:nvSpPr>
          <p:cNvPr id="37" name="Left Brace 36">
            <a:extLst>
              <a:ext uri="{FF2B5EF4-FFF2-40B4-BE49-F238E27FC236}">
                <a16:creationId xmlns:a16="http://schemas.microsoft.com/office/drawing/2014/main" id="{996A960E-9166-D283-724E-85BB2E5A3146}"/>
              </a:ext>
            </a:extLst>
          </p:cNvPr>
          <p:cNvSpPr/>
          <p:nvPr/>
        </p:nvSpPr>
        <p:spPr>
          <a:xfrm>
            <a:off x="3616454" y="3619556"/>
            <a:ext cx="291262" cy="20183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9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C3E1F0-F8B1-7DF6-7CDD-A20D54D11D8A}"/>
              </a:ext>
            </a:extLst>
          </p:cNvPr>
          <p:cNvSpPr txBox="1"/>
          <p:nvPr/>
        </p:nvSpPr>
        <p:spPr>
          <a:xfrm>
            <a:off x="1140432" y="3020603"/>
            <a:ext cx="9648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Resource Theory of Incompatibility with Delay Times</a:t>
            </a:r>
          </a:p>
        </p:txBody>
      </p:sp>
    </p:spTree>
    <p:extLst>
      <p:ext uri="{BB962C8B-B14F-4D97-AF65-F5344CB8AC3E}">
        <p14:creationId xmlns:p14="http://schemas.microsoft.com/office/powerpoint/2010/main" val="2240402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Let us now focus on cq devices.&#10;\end{itemize}&#10;&#10;\end{document}" title="IguanaTex Bitmap Display">
            <a:extLst>
              <a:ext uri="{FF2B5EF4-FFF2-40B4-BE49-F238E27FC236}">
                <a16:creationId xmlns:a16="http://schemas.microsoft.com/office/drawing/2014/main" id="{590475C2-7367-4DB2-8559-187C9183E2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54" y="1234513"/>
            <a:ext cx="3704393" cy="2270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DD7FD1-29C3-CC92-891F-579CF7F9E283}"/>
              </a:ext>
            </a:extLst>
          </p:cNvPr>
          <p:cNvSpPr/>
          <p:nvPr/>
        </p:nvSpPr>
        <p:spPr>
          <a:xfrm>
            <a:off x="5197553" y="2097346"/>
            <a:ext cx="1572908" cy="1314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Classical-Quantum Device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531CBD-6DA3-6B14-F7DA-491776B11E5C}"/>
              </a:ext>
            </a:extLst>
          </p:cNvPr>
          <p:cNvCxnSpPr>
            <a:cxnSpLocks/>
          </p:cNvCxnSpPr>
          <p:nvPr/>
        </p:nvCxnSpPr>
        <p:spPr>
          <a:xfrm>
            <a:off x="4622637" y="2393451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61F2E0-2D1F-6BF8-8B42-B7C0F2ADE911}"/>
              </a:ext>
            </a:extLst>
          </p:cNvPr>
          <p:cNvCxnSpPr>
            <a:cxnSpLocks/>
          </p:cNvCxnSpPr>
          <p:nvPr/>
        </p:nvCxnSpPr>
        <p:spPr>
          <a:xfrm>
            <a:off x="6782653" y="2436538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<a:extLst>
              <a:ext uri="{FF2B5EF4-FFF2-40B4-BE49-F238E27FC236}">
                <a16:creationId xmlns:a16="http://schemas.microsoft.com/office/drawing/2014/main" id="{A95200C5-C8B2-1ED6-81E4-909026BAE96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02" y="2250206"/>
            <a:ext cx="272762" cy="222476"/>
          </a:xfrm>
          <a:prstGeom prst="rect">
            <a:avLst/>
          </a:prstGeom>
        </p:spPr>
      </p:pic>
      <p:pic>
        <p:nvPicPr>
          <p:cNvPr id="9" name="Picture 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4EE2CAF9-F0B4-4B52-883D-1C172BECC3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52" y="2323601"/>
            <a:ext cx="265143" cy="219428"/>
          </a:xfrm>
          <a:prstGeom prst="rect">
            <a:avLst/>
          </a:prstGeom>
        </p:spPr>
      </p:pic>
      <p:pic>
        <p:nvPicPr>
          <p:cNvPr id="25" name="Picture 2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c{N}^{A_0X_0\to A_1X_1}$&#10;\end{document}" title="IguanaTex Bitmap Display">
            <a:extLst>
              <a:ext uri="{FF2B5EF4-FFF2-40B4-BE49-F238E27FC236}">
                <a16:creationId xmlns:a16="http://schemas.microsoft.com/office/drawing/2014/main" id="{0A336ADF-893C-9D1A-7D1D-D3BE5541CD0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54" y="1702866"/>
            <a:ext cx="1456762" cy="23161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DB4011E-850F-E2DA-F96F-26861C63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98" y="198699"/>
            <a:ext cx="959121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Multi-Instrument Devices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2248DB-1112-C9CE-FFF4-CBB3235E3F12}"/>
              </a:ext>
            </a:extLst>
          </p:cNvPr>
          <p:cNvCxnSpPr>
            <a:cxnSpLocks/>
          </p:cNvCxnSpPr>
          <p:nvPr/>
        </p:nvCxnSpPr>
        <p:spPr>
          <a:xfrm>
            <a:off x="6770461" y="3073540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 title="IguanaTex Bitmap Display">
            <a:extLst>
              <a:ext uri="{FF2B5EF4-FFF2-40B4-BE49-F238E27FC236}">
                <a16:creationId xmlns:a16="http://schemas.microsoft.com/office/drawing/2014/main" id="{F90B3C3E-6E6A-9464-CDB4-045D269FF01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52" y="2963827"/>
            <a:ext cx="288000" cy="210285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FC3230D-582D-D591-43F4-028901B77298}"/>
              </a:ext>
            </a:extLst>
          </p:cNvPr>
          <p:cNvCxnSpPr>
            <a:cxnSpLocks/>
          </p:cNvCxnSpPr>
          <p:nvPr/>
        </p:nvCxnSpPr>
        <p:spPr>
          <a:xfrm>
            <a:off x="4600696" y="3068969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$&#10;\end{document}" title="IguanaTex Bitmap Display">
            <a:extLst>
              <a:ext uri="{FF2B5EF4-FFF2-40B4-BE49-F238E27FC236}">
                <a16:creationId xmlns:a16="http://schemas.microsoft.com/office/drawing/2014/main" id="{0963027C-5746-D366-F467-17BB6556AF3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62" y="2983874"/>
            <a:ext cx="295619" cy="213332"/>
          </a:xfrm>
          <a:prstGeom prst="rect">
            <a:avLst/>
          </a:prstGeom>
        </p:spPr>
      </p:pic>
      <p:pic>
        <p:nvPicPr>
          <p:cNvPr id="56" name="Picture 55" descr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We refer to the classical input $x_0$ as the \textbf{program}.&#10;\end{itemize}&#10;&#10;\end{document}" title="IguanaTex Bitmap Display">
            <a:extLst>
              <a:ext uri="{FF2B5EF4-FFF2-40B4-BE49-F238E27FC236}">
                <a16:creationId xmlns:a16="http://schemas.microsoft.com/office/drawing/2014/main" id="{1D34AC8D-EF12-4649-2524-3DC03B05FF8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55" y="3990230"/>
            <a:ext cx="5865163" cy="228573"/>
          </a:xfrm>
          <a:prstGeom prst="rect">
            <a:avLst/>
          </a:prstGeom>
        </p:spPr>
      </p:pic>
      <p:pic>
        <p:nvPicPr>
          <p:cNvPr id="37" name="Picture 3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Quantum input&#10;\end{document}" title="IguanaTex Bitmap Display">
            <a:extLst>
              <a:ext uri="{FF2B5EF4-FFF2-40B4-BE49-F238E27FC236}">
                <a16:creationId xmlns:a16="http://schemas.microsoft.com/office/drawing/2014/main" id="{E616EAEA-C433-38F7-CF5E-3EEC96C7582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63" y="2273073"/>
            <a:ext cx="1355581" cy="181638"/>
          </a:xfrm>
          <a:prstGeom prst="rect">
            <a:avLst/>
          </a:prstGeom>
        </p:spPr>
      </p:pic>
      <p:pic>
        <p:nvPicPr>
          <p:cNvPr id="40" name="Picture 3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lassical program&#10;\end{document}" title="IguanaTex Bitmap Display">
            <a:extLst>
              <a:ext uri="{FF2B5EF4-FFF2-40B4-BE49-F238E27FC236}">
                <a16:creationId xmlns:a16="http://schemas.microsoft.com/office/drawing/2014/main" id="{E31081E4-0142-651E-DA2D-6B314A2EB62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39" y="3000246"/>
            <a:ext cx="1561600" cy="184076"/>
          </a:xfrm>
          <a:prstGeom prst="rect">
            <a:avLst/>
          </a:prstGeom>
        </p:spPr>
      </p:pic>
      <p:pic>
        <p:nvPicPr>
          <p:cNvPr id="47" name="Picture 46" descr="\documentclass{article}&#10;\usepackage{amsmath,amssymb,amsthm}&#10;\textwidth=6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Operationally, for each program $x_0$, the device implements the quantum instrument $\{\Lambda_{x_1|x_0}\}_{x_1}$&#10;\end{itemize}&#10;&#10;\end{document}" title="IguanaTex Bitmap Display">
            <a:extLst>
              <a:ext uri="{FF2B5EF4-FFF2-40B4-BE49-F238E27FC236}">
                <a16:creationId xmlns:a16="http://schemas.microsoft.com/office/drawing/2014/main" id="{7F10F80C-62F9-1836-8C64-3AF98BDDE0C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55" y="4724130"/>
            <a:ext cx="10534131" cy="280383"/>
          </a:xfrm>
          <a:prstGeom prst="rect">
            <a:avLst/>
          </a:prstGeom>
        </p:spPr>
      </p:pic>
      <p:pic>
        <p:nvPicPr>
          <p:cNvPr id="49" name="Picture 4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Recall:&#10;\end{document}" title="IguanaTex Bitmap Display">
            <a:extLst>
              <a:ext uri="{FF2B5EF4-FFF2-40B4-BE49-F238E27FC236}">
                <a16:creationId xmlns:a16="http://schemas.microsoft.com/office/drawing/2014/main" id="{AFEE4B67-09B2-7F51-46DC-ACA483EB133E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84" y="5273781"/>
            <a:ext cx="575390" cy="145067"/>
          </a:xfrm>
          <a:prstGeom prst="rect">
            <a:avLst/>
          </a:prstGeom>
        </p:spPr>
      </p:pic>
      <p:pic>
        <p:nvPicPr>
          <p:cNvPr id="51" name="Picture 5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Lambda_{x_1|x_0}$ is CP&#10;\end{document}" title="IguanaTex Bitmap Display">
            <a:extLst>
              <a:ext uri="{FF2B5EF4-FFF2-40B4-BE49-F238E27FC236}">
                <a16:creationId xmlns:a16="http://schemas.microsoft.com/office/drawing/2014/main" id="{0AF4AA4F-A3B8-93BC-DC72-A259F630DE7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692" y="5418848"/>
            <a:ext cx="1078857" cy="216990"/>
          </a:xfrm>
          <a:prstGeom prst="rect">
            <a:avLst/>
          </a:prstGeom>
        </p:spPr>
      </p:pic>
      <p:pic>
        <p:nvPicPr>
          <p:cNvPr id="54" name="Picture 5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sum_{x_1}\Lambda_{x_1|x_0}$ is TP&#10;\end{document}" title="IguanaTex Bitmap Display">
            <a:extLst>
              <a:ext uri="{FF2B5EF4-FFF2-40B4-BE49-F238E27FC236}">
                <a16:creationId xmlns:a16="http://schemas.microsoft.com/office/drawing/2014/main" id="{208F9ECA-197F-A179-FE61-6EF02DB0478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682" y="5771768"/>
            <a:ext cx="1501867" cy="232838"/>
          </a:xfrm>
          <a:prstGeom prst="rect">
            <a:avLst/>
          </a:prstGeom>
        </p:spPr>
      </p:pic>
      <p:pic>
        <p:nvPicPr>
          <p:cNvPr id="59" name="Picture 5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Quantum output&#10;\end{document}" title="IguanaTex Bitmap Display">
            <a:extLst>
              <a:ext uri="{FF2B5EF4-FFF2-40B4-BE49-F238E27FC236}">
                <a16:creationId xmlns:a16="http://schemas.microsoft.com/office/drawing/2014/main" id="{5106C3AA-E761-835E-5151-FE777FE1BD6E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64" y="2342496"/>
            <a:ext cx="1479924" cy="181638"/>
          </a:xfrm>
          <a:prstGeom prst="rect">
            <a:avLst/>
          </a:prstGeom>
        </p:spPr>
      </p:pic>
      <p:pic>
        <p:nvPicPr>
          <p:cNvPr id="62" name="Picture 6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lassical output&#10;\end{document}" title="IguanaTex Bitmap Display">
            <a:extLst>
              <a:ext uri="{FF2B5EF4-FFF2-40B4-BE49-F238E27FC236}">
                <a16:creationId xmlns:a16="http://schemas.microsoft.com/office/drawing/2014/main" id="{994ABB30-BD62-F37D-2398-4B038D8D79D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26" y="3000617"/>
            <a:ext cx="1408000" cy="181638"/>
          </a:xfrm>
          <a:prstGeom prst="rect">
            <a:avLst/>
          </a:prstGeom>
        </p:spPr>
      </p:pic>
      <p:pic>
        <p:nvPicPr>
          <p:cNvPr id="67" name="Picture 66" descr="\documentclass{article}&#10;\usepackage{amsmath,amssymb,amsthm}&#10;\textwidth=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collection of CP maps $\{\Lambda_{x_1|x_0}\}_{x_0,x_1}$ is called a \textbf{multi-instrument}.&#10;\end{itemize}&#10;&#10;\end{document}" title="IguanaTex Bitmap Display">
            <a:extLst>
              <a:ext uri="{FF2B5EF4-FFF2-40B4-BE49-F238E27FC236}">
                <a16:creationId xmlns:a16="http://schemas.microsoft.com/office/drawing/2014/main" id="{F392F04E-4D4E-6701-0D95-D7A00836C5F1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55" y="5656231"/>
            <a:ext cx="8176791" cy="28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Compound cq devices with asynchronous input/outputs:&#10;\end{itemize}&#10;&#10;\end{document}" title="IguanaTex Bitmap Display">
            <a:extLst>
              <a:ext uri="{FF2B5EF4-FFF2-40B4-BE49-F238E27FC236}">
                <a16:creationId xmlns:a16="http://schemas.microsoft.com/office/drawing/2014/main" id="{9F4B6CA1-E5CC-3E8C-85A1-4B0DA2B284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78" y="1117897"/>
            <a:ext cx="6483830" cy="25447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531CBD-6DA3-6B14-F7DA-491776B11E5C}"/>
              </a:ext>
            </a:extLst>
          </p:cNvPr>
          <p:cNvCxnSpPr>
            <a:cxnSpLocks/>
          </p:cNvCxnSpPr>
          <p:nvPr/>
        </p:nvCxnSpPr>
        <p:spPr>
          <a:xfrm>
            <a:off x="4187183" y="2314766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61F2E0-2D1F-6BF8-8B42-B7C0F2ADE911}"/>
              </a:ext>
            </a:extLst>
          </p:cNvPr>
          <p:cNvCxnSpPr>
            <a:cxnSpLocks/>
          </p:cNvCxnSpPr>
          <p:nvPr/>
        </p:nvCxnSpPr>
        <p:spPr>
          <a:xfrm>
            <a:off x="7377241" y="2341512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<a:extLst>
              <a:ext uri="{FF2B5EF4-FFF2-40B4-BE49-F238E27FC236}">
                <a16:creationId xmlns:a16="http://schemas.microsoft.com/office/drawing/2014/main" id="{A95200C5-C8B2-1ED6-81E4-909026BAE96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48" y="2171521"/>
            <a:ext cx="272762" cy="222476"/>
          </a:xfrm>
          <a:prstGeom prst="rect">
            <a:avLst/>
          </a:prstGeom>
        </p:spPr>
      </p:pic>
      <p:pic>
        <p:nvPicPr>
          <p:cNvPr id="9" name="Picture 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4EE2CAF9-F0B4-4B52-883D-1C172BECC3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240" y="2228575"/>
            <a:ext cx="265143" cy="21942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2248DB-1112-C9CE-FFF4-CBB3235E3F12}"/>
              </a:ext>
            </a:extLst>
          </p:cNvPr>
          <p:cNvCxnSpPr>
            <a:cxnSpLocks/>
          </p:cNvCxnSpPr>
          <p:nvPr/>
        </p:nvCxnSpPr>
        <p:spPr>
          <a:xfrm>
            <a:off x="7781452" y="3008367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 title="IguanaTex Bitmap Display">
            <a:extLst>
              <a:ext uri="{FF2B5EF4-FFF2-40B4-BE49-F238E27FC236}">
                <a16:creationId xmlns:a16="http://schemas.microsoft.com/office/drawing/2014/main" id="{F90B3C3E-6E6A-9464-CDB4-045D269FF0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643" y="2898654"/>
            <a:ext cx="288000" cy="210285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FC3230D-582D-D591-43F4-028901B77298}"/>
              </a:ext>
            </a:extLst>
          </p:cNvPr>
          <p:cNvCxnSpPr>
            <a:cxnSpLocks/>
          </p:cNvCxnSpPr>
          <p:nvPr/>
        </p:nvCxnSpPr>
        <p:spPr>
          <a:xfrm>
            <a:off x="5090914" y="2992200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$&#10;\end{document}" title="IguanaTex Bitmap Display">
            <a:extLst>
              <a:ext uri="{FF2B5EF4-FFF2-40B4-BE49-F238E27FC236}">
                <a16:creationId xmlns:a16="http://schemas.microsoft.com/office/drawing/2014/main" id="{0963027C-5746-D366-F467-17BB6556AF3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80" y="2907105"/>
            <a:ext cx="295619" cy="213332"/>
          </a:xfrm>
          <a:prstGeom prst="rect">
            <a:avLst/>
          </a:prstGeom>
        </p:spPr>
      </p:pic>
      <p:pic>
        <p:nvPicPr>
          <p:cNvPr id="37" name="Picture 3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Quantum input&#10;\end{document}" title="IguanaTex Bitmap Display">
            <a:extLst>
              <a:ext uri="{FF2B5EF4-FFF2-40B4-BE49-F238E27FC236}">
                <a16:creationId xmlns:a16="http://schemas.microsoft.com/office/drawing/2014/main" id="{E616EAEA-C433-38F7-CF5E-3EEC96C7582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94" y="2200953"/>
            <a:ext cx="1355581" cy="181638"/>
          </a:xfrm>
          <a:prstGeom prst="rect">
            <a:avLst/>
          </a:prstGeom>
        </p:spPr>
      </p:pic>
      <p:pic>
        <p:nvPicPr>
          <p:cNvPr id="40" name="Picture 3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lassical program&#10;\end{document}" title="IguanaTex Bitmap Display">
            <a:extLst>
              <a:ext uri="{FF2B5EF4-FFF2-40B4-BE49-F238E27FC236}">
                <a16:creationId xmlns:a16="http://schemas.microsoft.com/office/drawing/2014/main" id="{E31081E4-0142-651E-DA2D-6B314A2EB62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45" y="2888149"/>
            <a:ext cx="1561600" cy="1840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9154514-54A9-E653-E801-A27AC4A3A505}"/>
              </a:ext>
            </a:extLst>
          </p:cNvPr>
          <p:cNvGrpSpPr/>
          <p:nvPr/>
        </p:nvGrpSpPr>
        <p:grpSpPr>
          <a:xfrm>
            <a:off x="4759991" y="2025012"/>
            <a:ext cx="3072369" cy="1323835"/>
            <a:chOff x="5051877" y="3556426"/>
            <a:chExt cx="3072369" cy="132383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17E196D-941D-A509-565D-C3C34C41B3B0}"/>
                </a:ext>
              </a:extLst>
            </p:cNvPr>
            <p:cNvSpPr/>
            <p:nvPr/>
          </p:nvSpPr>
          <p:spPr>
            <a:xfrm>
              <a:off x="5051877" y="3556426"/>
              <a:ext cx="3072369" cy="1323835"/>
            </a:xfrm>
            <a:custGeom>
              <a:avLst/>
              <a:gdLst>
                <a:gd name="connsiteX0" fmla="*/ 1713413 w 3072369"/>
                <a:gd name="connsiteY0" fmla="*/ 0 h 1323835"/>
                <a:gd name="connsiteX1" fmla="*/ 2600930 w 3072369"/>
                <a:gd name="connsiteY1" fmla="*/ 0 h 1323835"/>
                <a:gd name="connsiteX2" fmla="*/ 2600930 w 3072369"/>
                <a:gd name="connsiteY2" fmla="*/ 688444 h 1323835"/>
                <a:gd name="connsiteX3" fmla="*/ 3072369 w 3072369"/>
                <a:gd name="connsiteY3" fmla="*/ 688444 h 1323835"/>
                <a:gd name="connsiteX4" fmla="*/ 3072369 w 3072369"/>
                <a:gd name="connsiteY4" fmla="*/ 1323835 h 1323835"/>
                <a:gd name="connsiteX5" fmla="*/ 2136645 w 3072369"/>
                <a:gd name="connsiteY5" fmla="*/ 1323835 h 1323835"/>
                <a:gd name="connsiteX6" fmla="*/ 1200920 w 3072369"/>
                <a:gd name="connsiteY6" fmla="*/ 1323835 h 1323835"/>
                <a:gd name="connsiteX7" fmla="*/ 939151 w 3072369"/>
                <a:gd name="connsiteY7" fmla="*/ 1323835 h 1323835"/>
                <a:gd name="connsiteX8" fmla="*/ 939151 w 3072369"/>
                <a:gd name="connsiteY8" fmla="*/ 636528 h 1323835"/>
                <a:gd name="connsiteX9" fmla="*/ 0 w 3072369"/>
                <a:gd name="connsiteY9" fmla="*/ 636528 h 1323835"/>
                <a:gd name="connsiteX10" fmla="*/ 0 w 3072369"/>
                <a:gd name="connsiteY10" fmla="*/ 1137 h 1323835"/>
                <a:gd name="connsiteX11" fmla="*/ 939151 w 3072369"/>
                <a:gd name="connsiteY11" fmla="*/ 1137 h 1323835"/>
                <a:gd name="connsiteX12" fmla="*/ 939151 w 3072369"/>
                <a:gd name="connsiteY12" fmla="*/ 1 h 1323835"/>
                <a:gd name="connsiteX13" fmla="*/ 1713413 w 3072369"/>
                <a:gd name="connsiteY13" fmla="*/ 1 h 13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72369" h="1323835">
                  <a:moveTo>
                    <a:pt x="1713413" y="0"/>
                  </a:moveTo>
                  <a:lnTo>
                    <a:pt x="2600930" y="0"/>
                  </a:lnTo>
                  <a:lnTo>
                    <a:pt x="2600930" y="688444"/>
                  </a:lnTo>
                  <a:lnTo>
                    <a:pt x="3072369" y="688444"/>
                  </a:lnTo>
                  <a:lnTo>
                    <a:pt x="3072369" y="1323835"/>
                  </a:lnTo>
                  <a:lnTo>
                    <a:pt x="2136645" y="1323835"/>
                  </a:lnTo>
                  <a:lnTo>
                    <a:pt x="1200920" y="1323835"/>
                  </a:lnTo>
                  <a:lnTo>
                    <a:pt x="939151" y="1323835"/>
                  </a:lnTo>
                  <a:lnTo>
                    <a:pt x="939151" y="636528"/>
                  </a:lnTo>
                  <a:lnTo>
                    <a:pt x="0" y="636528"/>
                  </a:lnTo>
                  <a:lnTo>
                    <a:pt x="0" y="1137"/>
                  </a:lnTo>
                  <a:lnTo>
                    <a:pt x="939151" y="1137"/>
                  </a:lnTo>
                  <a:lnTo>
                    <a:pt x="939151" y="1"/>
                  </a:lnTo>
                  <a:lnTo>
                    <a:pt x="1713413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7" name="Picture 1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\Lambda_{x_1|x_0}\}_{x_0,x_1}$&#10;\end{document}" title="IguanaTex Bitmap Display">
              <a:extLst>
                <a:ext uri="{FF2B5EF4-FFF2-40B4-BE49-F238E27FC236}">
                  <a16:creationId xmlns:a16="http://schemas.microsoft.com/office/drawing/2014/main" id="{C2F45BED-702B-8837-104D-2F69D31E786A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853" y="4056655"/>
              <a:ext cx="1368381" cy="280381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2CC8F365-A196-2C2F-8AAA-6FE76AF968E4}"/>
              </a:ext>
            </a:extLst>
          </p:cNvPr>
          <p:cNvSpPr/>
          <p:nvPr/>
        </p:nvSpPr>
        <p:spPr>
          <a:xfrm>
            <a:off x="4389453" y="2248039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$&#10;\end{document}" title="IguanaTex Bitmap Display">
            <a:extLst>
              <a:ext uri="{FF2B5EF4-FFF2-40B4-BE49-F238E27FC236}">
                <a16:creationId xmlns:a16="http://schemas.microsoft.com/office/drawing/2014/main" id="{3675F40E-2668-AB25-CCAA-D90970FBE8A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56" y="2448003"/>
            <a:ext cx="158477" cy="121905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EE8DD6B8-D8CF-38B5-970A-B25A76C7EF8E}"/>
              </a:ext>
            </a:extLst>
          </p:cNvPr>
          <p:cNvSpPr/>
          <p:nvPr/>
        </p:nvSpPr>
        <p:spPr>
          <a:xfrm>
            <a:off x="5310101" y="2920473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392C383C-6587-3B18-3395-18EB702A8E9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05" y="3120437"/>
            <a:ext cx="142629" cy="16091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C1FECF60-497E-29F5-6950-35F7A5C3ADDE}"/>
              </a:ext>
            </a:extLst>
          </p:cNvPr>
          <p:cNvSpPr/>
          <p:nvPr/>
        </p:nvSpPr>
        <p:spPr>
          <a:xfrm>
            <a:off x="7574828" y="2275990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$&#10;\end{document}" title="IguanaTex Bitmap Display">
            <a:extLst>
              <a:ext uri="{FF2B5EF4-FFF2-40B4-BE49-F238E27FC236}">
                <a16:creationId xmlns:a16="http://schemas.microsoft.com/office/drawing/2014/main" id="{AB9D8156-55AE-0B6A-4BFF-CE34ABFD162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831" y="2475954"/>
            <a:ext cx="152382" cy="119467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1803DECC-0B3E-5F00-C073-FB9C89E33FE6}"/>
              </a:ext>
            </a:extLst>
          </p:cNvPr>
          <p:cNvSpPr/>
          <p:nvPr/>
        </p:nvSpPr>
        <p:spPr>
          <a:xfrm>
            <a:off x="7998615" y="2959651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84BD4D34-5423-0CC5-A72F-CEB66366DDC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618" y="3159615"/>
            <a:ext cx="136534" cy="158477"/>
          </a:xfrm>
          <a:prstGeom prst="rect">
            <a:avLst/>
          </a:prstGeom>
        </p:spPr>
      </p:pic>
      <p:pic>
        <p:nvPicPr>
          <p:cNvPr id="53" name="Picture 52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Define the \textbf{program delay time} of a compound cq device to be the time interval between the classical and quantum inputs: &#10;\end{itemize}&#10;&#10;\end{document}" title="IguanaTex Bitmap Display">
            <a:extLst>
              <a:ext uri="{FF2B5EF4-FFF2-40B4-BE49-F238E27FC236}">
                <a16:creationId xmlns:a16="http://schemas.microsoft.com/office/drawing/2014/main" id="{6430B35C-BB4D-7603-DC68-EA8F242BBF7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9" y="4246883"/>
            <a:ext cx="9656411" cy="530290"/>
          </a:xfrm>
          <a:prstGeom prst="rect">
            <a:avLst/>
          </a:prstGeom>
        </p:spPr>
      </p:pic>
      <p:pic>
        <p:nvPicPr>
          <p:cNvPr id="83" name="Picture 8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Delta\tau_{\text{pd}}:=t_0-s_0.\]&#10;\end{document}" title="IguanaTex Bitmap Display">
            <a:extLst>
              <a:ext uri="{FF2B5EF4-FFF2-40B4-BE49-F238E27FC236}">
                <a16:creationId xmlns:a16="http://schemas.microsoft.com/office/drawing/2014/main" id="{2D921EAE-E508-53CA-7E45-2C7184099128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32" y="4972017"/>
            <a:ext cx="1755428" cy="254476"/>
          </a:xfrm>
          <a:prstGeom prst="rect">
            <a:avLst/>
          </a:prstGeom>
        </p:spPr>
      </p:pic>
      <p:pic>
        <p:nvPicPr>
          <p:cNvPr id="5" name="Picture 4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Compare with the \textbf{quantum delay time} which is just the input-to-output delay time between the quantum input/output: &#10;\end{itemize}&#10;&#10;\end{document}" title="IguanaTex Bitmap Display">
            <a:extLst>
              <a:ext uri="{FF2B5EF4-FFF2-40B4-BE49-F238E27FC236}">
                <a16:creationId xmlns:a16="http://schemas.microsoft.com/office/drawing/2014/main" id="{807D7EBF-A756-6D8C-20F4-1F79E9BC9276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0" y="5614284"/>
            <a:ext cx="9654887" cy="545529"/>
          </a:xfrm>
          <a:prstGeom prst="rect">
            <a:avLst/>
          </a:prstGeom>
        </p:spPr>
      </p:pic>
      <p:pic>
        <p:nvPicPr>
          <p:cNvPr id="64" name="Picture 6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Quantum output&#10;\end{document}" title="IguanaTex Bitmap Display">
            <a:extLst>
              <a:ext uri="{FF2B5EF4-FFF2-40B4-BE49-F238E27FC236}">
                <a16:creationId xmlns:a16="http://schemas.microsoft.com/office/drawing/2014/main" id="{EC1813A5-C40F-4D66-5F62-968EBA49531E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65" y="2237127"/>
            <a:ext cx="1479924" cy="181638"/>
          </a:xfrm>
          <a:prstGeom prst="rect">
            <a:avLst/>
          </a:prstGeom>
        </p:spPr>
      </p:pic>
      <p:pic>
        <p:nvPicPr>
          <p:cNvPr id="66" name="Picture 6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lassical output&#10;\end{document}" title="IguanaTex Bitmap Display">
            <a:extLst>
              <a:ext uri="{FF2B5EF4-FFF2-40B4-BE49-F238E27FC236}">
                <a16:creationId xmlns:a16="http://schemas.microsoft.com/office/drawing/2014/main" id="{AA849767-69AD-7EC3-D9CB-725F84F978A7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81" y="2947863"/>
            <a:ext cx="1408000" cy="181638"/>
          </a:xfrm>
          <a:prstGeom prst="rect">
            <a:avLst/>
          </a:prstGeom>
        </p:spPr>
      </p:pic>
      <p:pic>
        <p:nvPicPr>
          <p:cNvPr id="85" name="Picture 8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Delta\tau_{\text{qd}}:=s_1-s_0.\]&#10;\end{document}" title="IguanaTex Bitmap Display">
            <a:extLst>
              <a:ext uri="{FF2B5EF4-FFF2-40B4-BE49-F238E27FC236}">
                <a16:creationId xmlns:a16="http://schemas.microsoft.com/office/drawing/2014/main" id="{38573FA3-C792-34ED-9E3F-FB5D6A4E2CF1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34" y="6389333"/>
            <a:ext cx="1770666" cy="254476"/>
          </a:xfrm>
          <a:prstGeom prst="rect">
            <a:avLst/>
          </a:prstGeom>
        </p:spPr>
      </p:pic>
      <p:pic>
        <p:nvPicPr>
          <p:cNvPr id="89" name="Picture 8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_{\text{pd}}=t_0-s_0$&#10;\end{document}" title="IguanaTex Bitmap Display">
            <a:extLst>
              <a:ext uri="{FF2B5EF4-FFF2-40B4-BE49-F238E27FC236}">
                <a16:creationId xmlns:a16="http://schemas.microsoft.com/office/drawing/2014/main" id="{6CA93830-9901-466F-4C1B-73C03E66278B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28" y="3733728"/>
            <a:ext cx="1290972" cy="203581"/>
          </a:xfrm>
          <a:prstGeom prst="rect">
            <a:avLst/>
          </a:prstGeom>
        </p:spPr>
      </p:pic>
      <p:sp>
        <p:nvSpPr>
          <p:cNvPr id="81" name="Right Brace 80">
            <a:extLst>
              <a:ext uri="{FF2B5EF4-FFF2-40B4-BE49-F238E27FC236}">
                <a16:creationId xmlns:a16="http://schemas.microsoft.com/office/drawing/2014/main" id="{92DEBF87-B189-67C3-D2E4-92E8B987BD96}"/>
              </a:ext>
            </a:extLst>
          </p:cNvPr>
          <p:cNvSpPr/>
          <p:nvPr/>
        </p:nvSpPr>
        <p:spPr>
          <a:xfrm rot="5400000">
            <a:off x="4862315" y="3026050"/>
            <a:ext cx="124019" cy="9112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62A3EF6-8BF2-CA8A-B5BA-55DFF14B6522}"/>
              </a:ext>
            </a:extLst>
          </p:cNvPr>
          <p:cNvCxnSpPr>
            <a:cxnSpLocks/>
          </p:cNvCxnSpPr>
          <p:nvPr/>
        </p:nvCxnSpPr>
        <p:spPr>
          <a:xfrm>
            <a:off x="4468695" y="2582786"/>
            <a:ext cx="0" cy="7648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ight Brace 92">
            <a:extLst>
              <a:ext uri="{FF2B5EF4-FFF2-40B4-BE49-F238E27FC236}">
                <a16:creationId xmlns:a16="http://schemas.microsoft.com/office/drawing/2014/main" id="{5A5F985C-81F3-7154-D2D3-9863B8DF7C07}"/>
              </a:ext>
            </a:extLst>
          </p:cNvPr>
          <p:cNvSpPr/>
          <p:nvPr/>
        </p:nvSpPr>
        <p:spPr>
          <a:xfrm rot="16200000" flipV="1">
            <a:off x="5914844" y="289260"/>
            <a:ext cx="229189" cy="32140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_{\text{qd}}=s_1-s_0$&#10;\end{document}" title="IguanaTex Bitmap Display">
            <a:extLst>
              <a:ext uri="{FF2B5EF4-FFF2-40B4-BE49-F238E27FC236}">
                <a16:creationId xmlns:a16="http://schemas.microsoft.com/office/drawing/2014/main" id="{D5F2D314-DB3D-D113-73A7-A9300BD08C45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35" y="1527786"/>
            <a:ext cx="1304382" cy="203581"/>
          </a:xfrm>
          <a:prstGeom prst="rect">
            <a:avLst/>
          </a:prstGeom>
        </p:spPr>
      </p:pic>
      <p:sp>
        <p:nvSpPr>
          <p:cNvPr id="101" name="Title 1">
            <a:extLst>
              <a:ext uri="{FF2B5EF4-FFF2-40B4-BE49-F238E27FC236}">
                <a16:creationId xmlns:a16="http://schemas.microsoft.com/office/drawing/2014/main" id="{C5E49753-23EA-1EC0-79F8-98DE2FB8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98" y="198699"/>
            <a:ext cx="959121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Multi-Instrument Devices</a:t>
            </a:r>
          </a:p>
        </p:txBody>
      </p:sp>
    </p:spTree>
    <p:extLst>
      <p:ext uri="{BB962C8B-B14F-4D97-AF65-F5344CB8AC3E}">
        <p14:creationId xmlns:p14="http://schemas.microsoft.com/office/powerpoint/2010/main" val="13857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Every compound cq device can thus be characterized by a tuple:&#10;\end{itemize}&#10;&#10;\end{document}" title="IguanaTex Bitmap Display">
            <a:extLst>
              <a:ext uri="{FF2B5EF4-FFF2-40B4-BE49-F238E27FC236}">
                <a16:creationId xmlns:a16="http://schemas.microsoft.com/office/drawing/2014/main" id="{3B3B81F0-BC37-D69A-8D2F-C6BA000DC12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93" y="4441613"/>
            <a:ext cx="7370690" cy="227049"/>
          </a:xfrm>
          <a:prstGeom prst="rect">
            <a:avLst/>
          </a:prstGeom>
        </p:spPr>
      </p:pic>
      <p:pic>
        <p:nvPicPr>
          <p:cNvPr id="14" name="Picture 1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{\Lambda_{x_1|x_0}\}_{x_0,x_1},\;\;\Delta\tau_{\text{pd}},\;\;\Delta\tau_{\text{qd}}).\]&#10;\end{document}" title="IguanaTex Bitmap Display">
            <a:extLst>
              <a:ext uri="{FF2B5EF4-FFF2-40B4-BE49-F238E27FC236}">
                <a16:creationId xmlns:a16="http://schemas.microsoft.com/office/drawing/2014/main" id="{80BBDE12-D521-D0D8-60AF-DA2EA3695BE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25" y="4976935"/>
            <a:ext cx="3270094" cy="280381"/>
          </a:xfrm>
          <a:prstGeom prst="rect">
            <a:avLst/>
          </a:prstGeom>
        </p:spPr>
      </p:pic>
      <p:pic>
        <p:nvPicPr>
          <p:cNvPr id="24" name="Picture 2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\begin{center}&#10;multi-instrument\end{center}} &#10;\end{document}" title="IguanaTex Bitmap Display">
            <a:extLst>
              <a:ext uri="{FF2B5EF4-FFF2-40B4-BE49-F238E27FC236}">
                <a16:creationId xmlns:a16="http://schemas.microsoft.com/office/drawing/2014/main" id="{DCEA5B26-C894-F152-21B0-B467C9145EB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13" y="5376691"/>
            <a:ext cx="1109943" cy="106971"/>
          </a:xfrm>
          <a:prstGeom prst="rect">
            <a:avLst/>
          </a:prstGeom>
        </p:spPr>
      </p:pic>
      <p:pic>
        <p:nvPicPr>
          <p:cNvPr id="19" name="Picture 1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\begin{center}&#10;program\\ delay time\end{center}} &#10;\end{document}" title="IguanaTex Bitmap Display">
            <a:extLst>
              <a:ext uri="{FF2B5EF4-FFF2-40B4-BE49-F238E27FC236}">
                <a16:creationId xmlns:a16="http://schemas.microsoft.com/office/drawing/2014/main" id="{61961B6D-6FA7-74D9-32DC-4489570AB78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67" y="5384004"/>
            <a:ext cx="682971" cy="281600"/>
          </a:xfrm>
          <a:prstGeom prst="rect">
            <a:avLst/>
          </a:prstGeom>
        </p:spPr>
      </p:pic>
      <p:pic>
        <p:nvPicPr>
          <p:cNvPr id="34" name="Picture 3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\begin{center}&#10;quantum\\ delay time\end{center}} &#10;\end{document}" title="IguanaTex Bitmap Display">
            <a:extLst>
              <a:ext uri="{FF2B5EF4-FFF2-40B4-BE49-F238E27FC236}">
                <a16:creationId xmlns:a16="http://schemas.microsoft.com/office/drawing/2014/main" id="{C87C66ED-2C49-6047-B901-1E3018923EF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95" y="5358404"/>
            <a:ext cx="682971" cy="307200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4238AA68-526F-0254-80E4-1175BDC1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98" y="198699"/>
            <a:ext cx="959121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Multi-Instrument Devices</a:t>
            </a:r>
          </a:p>
        </p:txBody>
      </p:sp>
      <p:pic>
        <p:nvPicPr>
          <p:cNvPr id="2" name="Picture 1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Compound cq devices with asynchronous input/outputs:&#10;\end{itemize}&#10;&#10;\end{document}" title="IguanaTex Bitmap Display">
            <a:extLst>
              <a:ext uri="{FF2B5EF4-FFF2-40B4-BE49-F238E27FC236}">
                <a16:creationId xmlns:a16="http://schemas.microsoft.com/office/drawing/2014/main" id="{3E14229D-5851-BC89-A762-4BA42723A61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78" y="1117897"/>
            <a:ext cx="6483830" cy="25447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36D957F-9F39-2A2D-1AEC-C929CE7692E2}"/>
              </a:ext>
            </a:extLst>
          </p:cNvPr>
          <p:cNvCxnSpPr>
            <a:cxnSpLocks/>
          </p:cNvCxnSpPr>
          <p:nvPr/>
        </p:nvCxnSpPr>
        <p:spPr>
          <a:xfrm>
            <a:off x="4187183" y="2314766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33F5EF-6360-8331-A573-E0A3B24C12FA}"/>
              </a:ext>
            </a:extLst>
          </p:cNvPr>
          <p:cNvCxnSpPr>
            <a:cxnSpLocks/>
          </p:cNvCxnSpPr>
          <p:nvPr/>
        </p:nvCxnSpPr>
        <p:spPr>
          <a:xfrm>
            <a:off x="7377241" y="2341512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<a:extLst>
              <a:ext uri="{FF2B5EF4-FFF2-40B4-BE49-F238E27FC236}">
                <a16:creationId xmlns:a16="http://schemas.microsoft.com/office/drawing/2014/main" id="{9E16452A-D110-7F60-2C86-FB8F07B1BFA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48" y="2171521"/>
            <a:ext cx="272762" cy="222476"/>
          </a:xfrm>
          <a:prstGeom prst="rect">
            <a:avLst/>
          </a:prstGeom>
        </p:spPr>
      </p:pic>
      <p:pic>
        <p:nvPicPr>
          <p:cNvPr id="11" name="Picture 1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2A93AE2C-A2B5-F7BB-6124-4903A15E008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240" y="2228575"/>
            <a:ext cx="265143" cy="21942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C7B55F-DA72-91CC-3E4F-267BC55B8202}"/>
              </a:ext>
            </a:extLst>
          </p:cNvPr>
          <p:cNvCxnSpPr>
            <a:cxnSpLocks/>
          </p:cNvCxnSpPr>
          <p:nvPr/>
        </p:nvCxnSpPr>
        <p:spPr>
          <a:xfrm>
            <a:off x="7781452" y="3008367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 title="IguanaTex Bitmap Display">
            <a:extLst>
              <a:ext uri="{FF2B5EF4-FFF2-40B4-BE49-F238E27FC236}">
                <a16:creationId xmlns:a16="http://schemas.microsoft.com/office/drawing/2014/main" id="{45F5291D-AA77-0502-54E3-54BF64B86A4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643" y="2898654"/>
            <a:ext cx="288000" cy="21028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D8A63C-BB2F-FF37-3AB0-689E398C3F36}"/>
              </a:ext>
            </a:extLst>
          </p:cNvPr>
          <p:cNvCxnSpPr>
            <a:cxnSpLocks/>
          </p:cNvCxnSpPr>
          <p:nvPr/>
        </p:nvCxnSpPr>
        <p:spPr>
          <a:xfrm>
            <a:off x="5090914" y="2992200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$&#10;\end{document}" title="IguanaTex Bitmap Display">
            <a:extLst>
              <a:ext uri="{FF2B5EF4-FFF2-40B4-BE49-F238E27FC236}">
                <a16:creationId xmlns:a16="http://schemas.microsoft.com/office/drawing/2014/main" id="{CA44FE1D-D129-336D-C6D2-1119EBBFF59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80" y="2907105"/>
            <a:ext cx="295619" cy="213332"/>
          </a:xfrm>
          <a:prstGeom prst="rect">
            <a:avLst/>
          </a:prstGeom>
        </p:spPr>
      </p:pic>
      <p:pic>
        <p:nvPicPr>
          <p:cNvPr id="20" name="Picture 1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Quantum input&#10;\end{document}" title="IguanaTex Bitmap Display">
            <a:extLst>
              <a:ext uri="{FF2B5EF4-FFF2-40B4-BE49-F238E27FC236}">
                <a16:creationId xmlns:a16="http://schemas.microsoft.com/office/drawing/2014/main" id="{E3B116A7-250D-86A7-9DFA-2FDD7EC0203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94" y="2200953"/>
            <a:ext cx="1355581" cy="181638"/>
          </a:xfrm>
          <a:prstGeom prst="rect">
            <a:avLst/>
          </a:prstGeom>
        </p:spPr>
      </p:pic>
      <p:pic>
        <p:nvPicPr>
          <p:cNvPr id="21" name="Picture 2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lassical program&#10;\end{document}" title="IguanaTex Bitmap Display">
            <a:extLst>
              <a:ext uri="{FF2B5EF4-FFF2-40B4-BE49-F238E27FC236}">
                <a16:creationId xmlns:a16="http://schemas.microsoft.com/office/drawing/2014/main" id="{5FCB0413-4365-9F31-A1A2-CB350969072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45" y="2888149"/>
            <a:ext cx="1561600" cy="18407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D68C023-A206-2C65-B807-FCB179A46C55}"/>
              </a:ext>
            </a:extLst>
          </p:cNvPr>
          <p:cNvGrpSpPr/>
          <p:nvPr/>
        </p:nvGrpSpPr>
        <p:grpSpPr>
          <a:xfrm>
            <a:off x="4759991" y="2025012"/>
            <a:ext cx="3072369" cy="1323835"/>
            <a:chOff x="5051877" y="3556426"/>
            <a:chExt cx="3072369" cy="132383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B5BE068-1DB7-7E70-7EFD-BCAC0E9B5447}"/>
                </a:ext>
              </a:extLst>
            </p:cNvPr>
            <p:cNvSpPr/>
            <p:nvPr/>
          </p:nvSpPr>
          <p:spPr>
            <a:xfrm>
              <a:off x="5051877" y="3556426"/>
              <a:ext cx="3072369" cy="1323835"/>
            </a:xfrm>
            <a:custGeom>
              <a:avLst/>
              <a:gdLst>
                <a:gd name="connsiteX0" fmla="*/ 1713413 w 3072369"/>
                <a:gd name="connsiteY0" fmla="*/ 0 h 1323835"/>
                <a:gd name="connsiteX1" fmla="*/ 2600930 w 3072369"/>
                <a:gd name="connsiteY1" fmla="*/ 0 h 1323835"/>
                <a:gd name="connsiteX2" fmla="*/ 2600930 w 3072369"/>
                <a:gd name="connsiteY2" fmla="*/ 688444 h 1323835"/>
                <a:gd name="connsiteX3" fmla="*/ 3072369 w 3072369"/>
                <a:gd name="connsiteY3" fmla="*/ 688444 h 1323835"/>
                <a:gd name="connsiteX4" fmla="*/ 3072369 w 3072369"/>
                <a:gd name="connsiteY4" fmla="*/ 1323835 h 1323835"/>
                <a:gd name="connsiteX5" fmla="*/ 2136645 w 3072369"/>
                <a:gd name="connsiteY5" fmla="*/ 1323835 h 1323835"/>
                <a:gd name="connsiteX6" fmla="*/ 1200920 w 3072369"/>
                <a:gd name="connsiteY6" fmla="*/ 1323835 h 1323835"/>
                <a:gd name="connsiteX7" fmla="*/ 939151 w 3072369"/>
                <a:gd name="connsiteY7" fmla="*/ 1323835 h 1323835"/>
                <a:gd name="connsiteX8" fmla="*/ 939151 w 3072369"/>
                <a:gd name="connsiteY8" fmla="*/ 636528 h 1323835"/>
                <a:gd name="connsiteX9" fmla="*/ 0 w 3072369"/>
                <a:gd name="connsiteY9" fmla="*/ 636528 h 1323835"/>
                <a:gd name="connsiteX10" fmla="*/ 0 w 3072369"/>
                <a:gd name="connsiteY10" fmla="*/ 1137 h 1323835"/>
                <a:gd name="connsiteX11" fmla="*/ 939151 w 3072369"/>
                <a:gd name="connsiteY11" fmla="*/ 1137 h 1323835"/>
                <a:gd name="connsiteX12" fmla="*/ 939151 w 3072369"/>
                <a:gd name="connsiteY12" fmla="*/ 1 h 1323835"/>
                <a:gd name="connsiteX13" fmla="*/ 1713413 w 3072369"/>
                <a:gd name="connsiteY13" fmla="*/ 1 h 13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72369" h="1323835">
                  <a:moveTo>
                    <a:pt x="1713413" y="0"/>
                  </a:moveTo>
                  <a:lnTo>
                    <a:pt x="2600930" y="0"/>
                  </a:lnTo>
                  <a:lnTo>
                    <a:pt x="2600930" y="688444"/>
                  </a:lnTo>
                  <a:lnTo>
                    <a:pt x="3072369" y="688444"/>
                  </a:lnTo>
                  <a:lnTo>
                    <a:pt x="3072369" y="1323835"/>
                  </a:lnTo>
                  <a:lnTo>
                    <a:pt x="2136645" y="1323835"/>
                  </a:lnTo>
                  <a:lnTo>
                    <a:pt x="1200920" y="1323835"/>
                  </a:lnTo>
                  <a:lnTo>
                    <a:pt x="939151" y="1323835"/>
                  </a:lnTo>
                  <a:lnTo>
                    <a:pt x="939151" y="636528"/>
                  </a:lnTo>
                  <a:lnTo>
                    <a:pt x="0" y="636528"/>
                  </a:lnTo>
                  <a:lnTo>
                    <a:pt x="0" y="1137"/>
                  </a:lnTo>
                  <a:lnTo>
                    <a:pt x="939151" y="1137"/>
                  </a:lnTo>
                  <a:lnTo>
                    <a:pt x="939151" y="1"/>
                  </a:lnTo>
                  <a:lnTo>
                    <a:pt x="1713413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5" name="Picture 3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\Lambda_{x_1|x_0}\}_{x_0,x_1}$&#10;\end{document}" title="IguanaTex Bitmap Display">
              <a:extLst>
                <a:ext uri="{FF2B5EF4-FFF2-40B4-BE49-F238E27FC236}">
                  <a16:creationId xmlns:a16="http://schemas.microsoft.com/office/drawing/2014/main" id="{02C16A6B-C105-0894-5E57-ED8F5FDB6E6C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853" y="4056655"/>
              <a:ext cx="1368381" cy="280381"/>
            </a:xfrm>
            <a:prstGeom prst="rect">
              <a:avLst/>
            </a:prstGeom>
          </p:spPr>
        </p:pic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2C8C1C23-5A18-29DA-4575-A99DD5E70F35}"/>
              </a:ext>
            </a:extLst>
          </p:cNvPr>
          <p:cNvSpPr/>
          <p:nvPr/>
        </p:nvSpPr>
        <p:spPr>
          <a:xfrm>
            <a:off x="4389453" y="2248039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$&#10;\end{document}" title="IguanaTex Bitmap Display">
            <a:extLst>
              <a:ext uri="{FF2B5EF4-FFF2-40B4-BE49-F238E27FC236}">
                <a16:creationId xmlns:a16="http://schemas.microsoft.com/office/drawing/2014/main" id="{8F257CC1-E502-7339-2A85-5644E492A1F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56" y="2448003"/>
            <a:ext cx="158477" cy="121905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CC5AE54C-54DC-D065-3490-B6881528D171}"/>
              </a:ext>
            </a:extLst>
          </p:cNvPr>
          <p:cNvSpPr/>
          <p:nvPr/>
        </p:nvSpPr>
        <p:spPr>
          <a:xfrm>
            <a:off x="5310101" y="2920473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71F41E13-FBE3-6B55-F0E4-9C7CB5FF2BE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05" y="3120437"/>
            <a:ext cx="142629" cy="16091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EE180DF8-FCBE-4624-9D6B-DD9CA3EA91D8}"/>
              </a:ext>
            </a:extLst>
          </p:cNvPr>
          <p:cNvSpPr/>
          <p:nvPr/>
        </p:nvSpPr>
        <p:spPr>
          <a:xfrm>
            <a:off x="7574828" y="2275990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$&#10;\end{document}" title="IguanaTex Bitmap Display">
            <a:extLst>
              <a:ext uri="{FF2B5EF4-FFF2-40B4-BE49-F238E27FC236}">
                <a16:creationId xmlns:a16="http://schemas.microsoft.com/office/drawing/2014/main" id="{468B8A85-1AC0-F382-2F77-62E34641A31D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831" y="2475954"/>
            <a:ext cx="152382" cy="119467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D462BCC7-8333-2BF4-FB4E-5AEB5ED80DC9}"/>
              </a:ext>
            </a:extLst>
          </p:cNvPr>
          <p:cNvSpPr/>
          <p:nvPr/>
        </p:nvSpPr>
        <p:spPr>
          <a:xfrm>
            <a:off x="7998615" y="2959651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57E339AE-F7E8-B4B9-9527-AEEF1E396500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618" y="3159615"/>
            <a:ext cx="136534" cy="158477"/>
          </a:xfrm>
          <a:prstGeom prst="rect">
            <a:avLst/>
          </a:prstGeom>
        </p:spPr>
      </p:pic>
      <p:pic>
        <p:nvPicPr>
          <p:cNvPr id="52" name="Picture 5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Quantum output&#10;\end{document}" title="IguanaTex Bitmap Display">
            <a:extLst>
              <a:ext uri="{FF2B5EF4-FFF2-40B4-BE49-F238E27FC236}">
                <a16:creationId xmlns:a16="http://schemas.microsoft.com/office/drawing/2014/main" id="{26770CE2-EB67-C92A-6385-D85129E64C9C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65" y="2237127"/>
            <a:ext cx="1479924" cy="181638"/>
          </a:xfrm>
          <a:prstGeom prst="rect">
            <a:avLst/>
          </a:prstGeom>
        </p:spPr>
      </p:pic>
      <p:pic>
        <p:nvPicPr>
          <p:cNvPr id="53" name="Picture 5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lassical output&#10;\end{document}" title="IguanaTex Bitmap Display">
            <a:extLst>
              <a:ext uri="{FF2B5EF4-FFF2-40B4-BE49-F238E27FC236}">
                <a16:creationId xmlns:a16="http://schemas.microsoft.com/office/drawing/2014/main" id="{2B44009A-4435-CFEC-CBA7-6FBCD3FF87DB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81" y="2947863"/>
            <a:ext cx="1408000" cy="181638"/>
          </a:xfrm>
          <a:prstGeom prst="rect">
            <a:avLst/>
          </a:prstGeom>
        </p:spPr>
      </p:pic>
      <p:pic>
        <p:nvPicPr>
          <p:cNvPr id="54" name="Picture 5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_{\text{pd}}=t_0-s_0$&#10;\end{document}" title="IguanaTex Bitmap Display">
            <a:extLst>
              <a:ext uri="{FF2B5EF4-FFF2-40B4-BE49-F238E27FC236}">
                <a16:creationId xmlns:a16="http://schemas.microsoft.com/office/drawing/2014/main" id="{B355FF63-E184-7CDF-4D59-9386CFAAB499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28" y="3733728"/>
            <a:ext cx="1290972" cy="203581"/>
          </a:xfrm>
          <a:prstGeom prst="rect">
            <a:avLst/>
          </a:prstGeom>
        </p:spPr>
      </p:pic>
      <p:sp>
        <p:nvSpPr>
          <p:cNvPr id="55" name="Right Brace 54">
            <a:extLst>
              <a:ext uri="{FF2B5EF4-FFF2-40B4-BE49-F238E27FC236}">
                <a16:creationId xmlns:a16="http://schemas.microsoft.com/office/drawing/2014/main" id="{67DCB938-CA7D-8184-CA19-02EE214D2775}"/>
              </a:ext>
            </a:extLst>
          </p:cNvPr>
          <p:cNvSpPr/>
          <p:nvPr/>
        </p:nvSpPr>
        <p:spPr>
          <a:xfrm rot="5400000">
            <a:off x="4862315" y="3026050"/>
            <a:ext cx="124019" cy="9112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55036B4-7CF5-6234-0444-36E05FDEFD20}"/>
              </a:ext>
            </a:extLst>
          </p:cNvPr>
          <p:cNvCxnSpPr>
            <a:cxnSpLocks/>
          </p:cNvCxnSpPr>
          <p:nvPr/>
        </p:nvCxnSpPr>
        <p:spPr>
          <a:xfrm>
            <a:off x="4468695" y="2582786"/>
            <a:ext cx="0" cy="7648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ight Brace 56">
            <a:extLst>
              <a:ext uri="{FF2B5EF4-FFF2-40B4-BE49-F238E27FC236}">
                <a16:creationId xmlns:a16="http://schemas.microsoft.com/office/drawing/2014/main" id="{714B4CF3-F404-118F-724F-64C4C301B9EA}"/>
              </a:ext>
            </a:extLst>
          </p:cNvPr>
          <p:cNvSpPr/>
          <p:nvPr/>
        </p:nvSpPr>
        <p:spPr>
          <a:xfrm rot="16200000" flipV="1">
            <a:off x="5914844" y="289260"/>
            <a:ext cx="229189" cy="32140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_{\text{qd}}=s_1-s_0$&#10;\end{document}" title="IguanaTex Bitmap Display">
            <a:extLst>
              <a:ext uri="{FF2B5EF4-FFF2-40B4-BE49-F238E27FC236}">
                <a16:creationId xmlns:a16="http://schemas.microsoft.com/office/drawing/2014/main" id="{79433DC3-F7C3-D27B-0653-A66F1D6659F1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35" y="1527786"/>
            <a:ext cx="1304382" cy="2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4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531CBD-6DA3-6B14-F7DA-491776B11E5C}"/>
              </a:ext>
            </a:extLst>
          </p:cNvPr>
          <p:cNvCxnSpPr>
            <a:cxnSpLocks/>
          </p:cNvCxnSpPr>
          <p:nvPr/>
        </p:nvCxnSpPr>
        <p:spPr>
          <a:xfrm>
            <a:off x="7446579" y="1728312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61F2E0-2D1F-6BF8-8B42-B7C0F2ADE911}"/>
              </a:ext>
            </a:extLst>
          </p:cNvPr>
          <p:cNvCxnSpPr>
            <a:cxnSpLocks/>
          </p:cNvCxnSpPr>
          <p:nvPr/>
        </p:nvCxnSpPr>
        <p:spPr>
          <a:xfrm>
            <a:off x="10636637" y="1755058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<a:extLst>
              <a:ext uri="{FF2B5EF4-FFF2-40B4-BE49-F238E27FC236}">
                <a16:creationId xmlns:a16="http://schemas.microsoft.com/office/drawing/2014/main" id="{A95200C5-C8B2-1ED6-81E4-909026BAE9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44" y="1585067"/>
            <a:ext cx="272762" cy="222476"/>
          </a:xfrm>
          <a:prstGeom prst="rect">
            <a:avLst/>
          </a:prstGeom>
        </p:spPr>
      </p:pic>
      <p:pic>
        <p:nvPicPr>
          <p:cNvPr id="9" name="Picture 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4EE2CAF9-F0B4-4B52-883D-1C172BECC3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636" y="1642121"/>
            <a:ext cx="265143" cy="21942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DB4011E-850F-E2DA-F96F-26861C63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98" y="198699"/>
            <a:ext cx="959121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Programmable Instrument Devices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2248DB-1112-C9CE-FFF4-CBB3235E3F12}"/>
              </a:ext>
            </a:extLst>
          </p:cNvPr>
          <p:cNvCxnSpPr>
            <a:cxnSpLocks/>
          </p:cNvCxnSpPr>
          <p:nvPr/>
        </p:nvCxnSpPr>
        <p:spPr>
          <a:xfrm>
            <a:off x="11040848" y="2421913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 title="IguanaTex Bitmap Display">
            <a:extLst>
              <a:ext uri="{FF2B5EF4-FFF2-40B4-BE49-F238E27FC236}">
                <a16:creationId xmlns:a16="http://schemas.microsoft.com/office/drawing/2014/main" id="{F90B3C3E-6E6A-9464-CDB4-045D269FF0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39" y="2312200"/>
            <a:ext cx="288000" cy="210285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FC3230D-582D-D591-43F4-028901B77298}"/>
              </a:ext>
            </a:extLst>
          </p:cNvPr>
          <p:cNvCxnSpPr>
            <a:cxnSpLocks/>
          </p:cNvCxnSpPr>
          <p:nvPr/>
        </p:nvCxnSpPr>
        <p:spPr>
          <a:xfrm>
            <a:off x="8350310" y="2405746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$&#10;\end{document}" title="IguanaTex Bitmap Display">
            <a:extLst>
              <a:ext uri="{FF2B5EF4-FFF2-40B4-BE49-F238E27FC236}">
                <a16:creationId xmlns:a16="http://schemas.microsoft.com/office/drawing/2014/main" id="{0963027C-5746-D366-F467-17BB6556AF3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76" y="2320651"/>
            <a:ext cx="295619" cy="21333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9154514-54A9-E653-E801-A27AC4A3A505}"/>
              </a:ext>
            </a:extLst>
          </p:cNvPr>
          <p:cNvGrpSpPr/>
          <p:nvPr/>
        </p:nvGrpSpPr>
        <p:grpSpPr>
          <a:xfrm>
            <a:off x="8019387" y="1438558"/>
            <a:ext cx="3072369" cy="1323835"/>
            <a:chOff x="5051877" y="3556426"/>
            <a:chExt cx="3072369" cy="132383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17E196D-941D-A509-565D-C3C34C41B3B0}"/>
                </a:ext>
              </a:extLst>
            </p:cNvPr>
            <p:cNvSpPr/>
            <p:nvPr/>
          </p:nvSpPr>
          <p:spPr>
            <a:xfrm>
              <a:off x="5051877" y="3556426"/>
              <a:ext cx="3072369" cy="1323835"/>
            </a:xfrm>
            <a:custGeom>
              <a:avLst/>
              <a:gdLst>
                <a:gd name="connsiteX0" fmla="*/ 1713413 w 3072369"/>
                <a:gd name="connsiteY0" fmla="*/ 0 h 1323835"/>
                <a:gd name="connsiteX1" fmla="*/ 2600930 w 3072369"/>
                <a:gd name="connsiteY1" fmla="*/ 0 h 1323835"/>
                <a:gd name="connsiteX2" fmla="*/ 2600930 w 3072369"/>
                <a:gd name="connsiteY2" fmla="*/ 688444 h 1323835"/>
                <a:gd name="connsiteX3" fmla="*/ 3072369 w 3072369"/>
                <a:gd name="connsiteY3" fmla="*/ 688444 h 1323835"/>
                <a:gd name="connsiteX4" fmla="*/ 3072369 w 3072369"/>
                <a:gd name="connsiteY4" fmla="*/ 1323835 h 1323835"/>
                <a:gd name="connsiteX5" fmla="*/ 2136645 w 3072369"/>
                <a:gd name="connsiteY5" fmla="*/ 1323835 h 1323835"/>
                <a:gd name="connsiteX6" fmla="*/ 1200920 w 3072369"/>
                <a:gd name="connsiteY6" fmla="*/ 1323835 h 1323835"/>
                <a:gd name="connsiteX7" fmla="*/ 939151 w 3072369"/>
                <a:gd name="connsiteY7" fmla="*/ 1323835 h 1323835"/>
                <a:gd name="connsiteX8" fmla="*/ 939151 w 3072369"/>
                <a:gd name="connsiteY8" fmla="*/ 636528 h 1323835"/>
                <a:gd name="connsiteX9" fmla="*/ 0 w 3072369"/>
                <a:gd name="connsiteY9" fmla="*/ 636528 h 1323835"/>
                <a:gd name="connsiteX10" fmla="*/ 0 w 3072369"/>
                <a:gd name="connsiteY10" fmla="*/ 1137 h 1323835"/>
                <a:gd name="connsiteX11" fmla="*/ 939151 w 3072369"/>
                <a:gd name="connsiteY11" fmla="*/ 1137 h 1323835"/>
                <a:gd name="connsiteX12" fmla="*/ 939151 w 3072369"/>
                <a:gd name="connsiteY12" fmla="*/ 1 h 1323835"/>
                <a:gd name="connsiteX13" fmla="*/ 1713413 w 3072369"/>
                <a:gd name="connsiteY13" fmla="*/ 1 h 13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72369" h="1323835">
                  <a:moveTo>
                    <a:pt x="1713413" y="0"/>
                  </a:moveTo>
                  <a:lnTo>
                    <a:pt x="2600930" y="0"/>
                  </a:lnTo>
                  <a:lnTo>
                    <a:pt x="2600930" y="688444"/>
                  </a:lnTo>
                  <a:lnTo>
                    <a:pt x="3072369" y="688444"/>
                  </a:lnTo>
                  <a:lnTo>
                    <a:pt x="3072369" y="1323835"/>
                  </a:lnTo>
                  <a:lnTo>
                    <a:pt x="2136645" y="1323835"/>
                  </a:lnTo>
                  <a:lnTo>
                    <a:pt x="1200920" y="1323835"/>
                  </a:lnTo>
                  <a:lnTo>
                    <a:pt x="939151" y="1323835"/>
                  </a:lnTo>
                  <a:lnTo>
                    <a:pt x="939151" y="636528"/>
                  </a:lnTo>
                  <a:lnTo>
                    <a:pt x="0" y="636528"/>
                  </a:lnTo>
                  <a:lnTo>
                    <a:pt x="0" y="1137"/>
                  </a:lnTo>
                  <a:lnTo>
                    <a:pt x="939151" y="1137"/>
                  </a:lnTo>
                  <a:lnTo>
                    <a:pt x="939151" y="1"/>
                  </a:lnTo>
                  <a:lnTo>
                    <a:pt x="1713413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7" name="Picture 1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\Lambda_{x_1|x_0}\}_{x_0,x_1}$&#10;\end{document}" title="IguanaTex Bitmap Display">
              <a:extLst>
                <a:ext uri="{FF2B5EF4-FFF2-40B4-BE49-F238E27FC236}">
                  <a16:creationId xmlns:a16="http://schemas.microsoft.com/office/drawing/2014/main" id="{C2F45BED-702B-8837-104D-2F69D31E786A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853" y="4056655"/>
              <a:ext cx="1368381" cy="280381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2CC8F365-A196-2C2F-8AAA-6FE76AF968E4}"/>
              </a:ext>
            </a:extLst>
          </p:cNvPr>
          <p:cNvSpPr/>
          <p:nvPr/>
        </p:nvSpPr>
        <p:spPr>
          <a:xfrm>
            <a:off x="7648849" y="1661585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$&#10;\end{document}" title="IguanaTex Bitmap Display">
            <a:extLst>
              <a:ext uri="{FF2B5EF4-FFF2-40B4-BE49-F238E27FC236}">
                <a16:creationId xmlns:a16="http://schemas.microsoft.com/office/drawing/2014/main" id="{3675F40E-2668-AB25-CCAA-D90970FBE8A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52" y="1861549"/>
            <a:ext cx="158477" cy="121905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EE8DD6B8-D8CF-38B5-970A-B25A76C7EF8E}"/>
              </a:ext>
            </a:extLst>
          </p:cNvPr>
          <p:cNvSpPr/>
          <p:nvPr/>
        </p:nvSpPr>
        <p:spPr>
          <a:xfrm>
            <a:off x="8569497" y="2334019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392C383C-6587-3B18-3395-18EB702A8E9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01" y="2533983"/>
            <a:ext cx="142629" cy="16091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C1FECF60-497E-29F5-6950-35F7A5C3ADDE}"/>
              </a:ext>
            </a:extLst>
          </p:cNvPr>
          <p:cNvSpPr/>
          <p:nvPr/>
        </p:nvSpPr>
        <p:spPr>
          <a:xfrm>
            <a:off x="10834224" y="168953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$&#10;\end{document}" title="IguanaTex Bitmap Display">
            <a:extLst>
              <a:ext uri="{FF2B5EF4-FFF2-40B4-BE49-F238E27FC236}">
                <a16:creationId xmlns:a16="http://schemas.microsoft.com/office/drawing/2014/main" id="{AB9D8156-55AE-0B6A-4BFF-CE34ABFD162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227" y="1889500"/>
            <a:ext cx="152382" cy="119467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1803DECC-0B3E-5F00-C073-FB9C89E33FE6}"/>
              </a:ext>
            </a:extLst>
          </p:cNvPr>
          <p:cNvSpPr/>
          <p:nvPr/>
        </p:nvSpPr>
        <p:spPr>
          <a:xfrm>
            <a:off x="11258011" y="2373197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84BD4D34-5423-0CC5-A72F-CEB66366DDC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014" y="2573161"/>
            <a:ext cx="136534" cy="158477"/>
          </a:xfrm>
          <a:prstGeom prst="rect">
            <a:avLst/>
          </a:prstGeom>
        </p:spPr>
      </p:pic>
      <p:pic>
        <p:nvPicPr>
          <p:cNvPr id="25" name="Picture 24" descr="\documentclass{article}&#10;\usepackage{amsmath,amssymb,amsthm}&#10;\textwidth=3.2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We introduce the notion of \textbf{programmability}:\\ &#10;\end{itemize}&#10;&#10;\end{document}" title="IguanaTex Bitmap Display">
            <a:extLst>
              <a:ext uri="{FF2B5EF4-FFF2-40B4-BE49-F238E27FC236}">
                <a16:creationId xmlns:a16="http://schemas.microsoft.com/office/drawing/2014/main" id="{FFE0152F-39FA-2724-99D9-F4E9794BA82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99" y="1303636"/>
            <a:ext cx="5435442" cy="228573"/>
          </a:xfrm>
          <a:prstGeom prst="rect">
            <a:avLst/>
          </a:prstGeom>
        </p:spPr>
      </p:pic>
      <p:pic>
        <p:nvPicPr>
          <p:cNvPr id="89" name="Picture 8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_{\text{pd}}=t_0-s_0$&#10;\end{document}" title="IguanaTex Bitmap Display">
            <a:extLst>
              <a:ext uri="{FF2B5EF4-FFF2-40B4-BE49-F238E27FC236}">
                <a16:creationId xmlns:a16="http://schemas.microsoft.com/office/drawing/2014/main" id="{6CA93830-9901-466F-4C1B-73C03E66278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24" y="3147274"/>
            <a:ext cx="1290972" cy="203581"/>
          </a:xfrm>
          <a:prstGeom prst="rect">
            <a:avLst/>
          </a:prstGeom>
        </p:spPr>
      </p:pic>
      <p:sp>
        <p:nvSpPr>
          <p:cNvPr id="81" name="Right Brace 80">
            <a:extLst>
              <a:ext uri="{FF2B5EF4-FFF2-40B4-BE49-F238E27FC236}">
                <a16:creationId xmlns:a16="http://schemas.microsoft.com/office/drawing/2014/main" id="{92DEBF87-B189-67C3-D2E4-92E8B987BD96}"/>
              </a:ext>
            </a:extLst>
          </p:cNvPr>
          <p:cNvSpPr/>
          <p:nvPr/>
        </p:nvSpPr>
        <p:spPr>
          <a:xfrm rot="5400000">
            <a:off x="8121711" y="2439596"/>
            <a:ext cx="124019" cy="9112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62A3EF6-8BF2-CA8A-B5BA-55DFF14B6522}"/>
              </a:ext>
            </a:extLst>
          </p:cNvPr>
          <p:cNvCxnSpPr>
            <a:cxnSpLocks/>
          </p:cNvCxnSpPr>
          <p:nvPr/>
        </p:nvCxnSpPr>
        <p:spPr>
          <a:xfrm>
            <a:off x="7728091" y="1996332"/>
            <a:ext cx="0" cy="7648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ight Brace 92">
            <a:extLst>
              <a:ext uri="{FF2B5EF4-FFF2-40B4-BE49-F238E27FC236}">
                <a16:creationId xmlns:a16="http://schemas.microsoft.com/office/drawing/2014/main" id="{5A5F985C-81F3-7154-D2D3-9863B8DF7C07}"/>
              </a:ext>
            </a:extLst>
          </p:cNvPr>
          <p:cNvSpPr/>
          <p:nvPr/>
        </p:nvSpPr>
        <p:spPr>
          <a:xfrm rot="16200000" flipV="1">
            <a:off x="9174240" y="-297194"/>
            <a:ext cx="229189" cy="32140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_{\text{qd}}=s_1-s_0$&#10;\end{document}" title="IguanaTex Bitmap Display">
            <a:extLst>
              <a:ext uri="{FF2B5EF4-FFF2-40B4-BE49-F238E27FC236}">
                <a16:creationId xmlns:a16="http://schemas.microsoft.com/office/drawing/2014/main" id="{D5F2D314-DB3D-D113-73A7-A9300BD08C4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31" y="941332"/>
            <a:ext cx="1304382" cy="203581"/>
          </a:xfrm>
          <a:prstGeom prst="rect">
            <a:avLst/>
          </a:prstGeom>
        </p:spPr>
      </p:pic>
      <p:pic>
        <p:nvPicPr>
          <p:cNvPr id="44" name="Picture 43" descr="\documentclass{article}&#10;\usepackage{amsmath,,amssymb,amsthm}&#10;\textwidth=3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A user can freely submit the classical program within a large time interval, \textit{much larger than even the quantum delay time}:&#10;\end{center}&#10;\end{document}" title="IguanaTex Bitmap Display">
            <a:extLst>
              <a:ext uri="{FF2B5EF4-FFF2-40B4-BE49-F238E27FC236}">
                <a16:creationId xmlns:a16="http://schemas.microsoft.com/office/drawing/2014/main" id="{4F028F1D-8A3C-1662-38AB-CE76537CE278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01" y="1887712"/>
            <a:ext cx="5130666" cy="83961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FABF7BB-D841-D3A5-3C58-4BA068233DE2}"/>
              </a:ext>
            </a:extLst>
          </p:cNvPr>
          <p:cNvSpPr/>
          <p:nvPr/>
        </p:nvSpPr>
        <p:spPr>
          <a:xfrm>
            <a:off x="1188398" y="1749250"/>
            <a:ext cx="5584740" cy="1207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E43D0FD-BC93-192A-066D-B89FC6F90147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03" y="5554364"/>
            <a:ext cx="631859" cy="10131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18C2E1-E389-7241-AE17-AE81B310727A}"/>
              </a:ext>
            </a:extLst>
          </p:cNvPr>
          <p:cNvSpPr/>
          <p:nvPr/>
        </p:nvSpPr>
        <p:spPr>
          <a:xfrm>
            <a:off x="2571917" y="4995446"/>
            <a:ext cx="1572908" cy="8198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cq</a:t>
            </a:r>
            <a:r>
              <a:rPr lang="en-US" dirty="0">
                <a:solidFill>
                  <a:schemeClr val="tx1"/>
                </a:solidFill>
              </a:rPr>
              <a:t> Device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23CF86-F5B6-04F5-AC24-A08F3668D79B}"/>
              </a:ext>
            </a:extLst>
          </p:cNvPr>
          <p:cNvSpPr/>
          <p:nvPr/>
        </p:nvSpPr>
        <p:spPr>
          <a:xfrm>
            <a:off x="1900465" y="4025815"/>
            <a:ext cx="1303003" cy="1245793"/>
          </a:xfrm>
          <a:custGeom>
            <a:avLst/>
            <a:gdLst>
              <a:gd name="connsiteX0" fmla="*/ 1303003 w 1303003"/>
              <a:gd name="connsiteY0" fmla="*/ 0 h 1245793"/>
              <a:gd name="connsiteX1" fmla="*/ 167675 w 1303003"/>
              <a:gd name="connsiteY1" fmla="*/ 263887 h 1245793"/>
              <a:gd name="connsiteX2" fmla="*/ 57210 w 1303003"/>
              <a:gd name="connsiteY2" fmla="*/ 988043 h 1245793"/>
              <a:gd name="connsiteX3" fmla="*/ 670901 w 1303003"/>
              <a:gd name="connsiteY3" fmla="*/ 1245793 h 124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3003" h="1245793">
                <a:moveTo>
                  <a:pt x="1303003" y="0"/>
                </a:moveTo>
                <a:cubicBezTo>
                  <a:pt x="839155" y="49606"/>
                  <a:pt x="375307" y="99213"/>
                  <a:pt x="167675" y="263887"/>
                </a:cubicBezTo>
                <a:cubicBezTo>
                  <a:pt x="-39957" y="428561"/>
                  <a:pt x="-26661" y="824392"/>
                  <a:pt x="57210" y="988043"/>
                </a:cubicBezTo>
                <a:cubicBezTo>
                  <a:pt x="141081" y="1151694"/>
                  <a:pt x="405991" y="1198743"/>
                  <a:pt x="670901" y="1245793"/>
                </a:cubicBezTo>
              </a:path>
            </a:pathLst>
          </a:cu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9F9F38-0DED-D1AF-CA8B-BF32872AE80B}"/>
              </a:ext>
            </a:extLst>
          </p:cNvPr>
          <p:cNvSpPr/>
          <p:nvPr/>
        </p:nvSpPr>
        <p:spPr>
          <a:xfrm>
            <a:off x="4160827" y="4160827"/>
            <a:ext cx="779388" cy="1128058"/>
          </a:xfrm>
          <a:custGeom>
            <a:avLst/>
            <a:gdLst>
              <a:gd name="connsiteX0" fmla="*/ 0 w 779388"/>
              <a:gd name="connsiteY0" fmla="*/ 1123055 h 1128058"/>
              <a:gd name="connsiteX1" fmla="*/ 570733 w 779388"/>
              <a:gd name="connsiteY1" fmla="*/ 957358 h 1128058"/>
              <a:gd name="connsiteX2" fmla="*/ 779388 w 779388"/>
              <a:gd name="connsiteY2" fmla="*/ 0 h 1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9388" h="1128058">
                <a:moveTo>
                  <a:pt x="0" y="1123055"/>
                </a:moveTo>
                <a:cubicBezTo>
                  <a:pt x="220417" y="1133794"/>
                  <a:pt x="440835" y="1144534"/>
                  <a:pt x="570733" y="957358"/>
                </a:cubicBezTo>
                <a:cubicBezTo>
                  <a:pt x="700631" y="770182"/>
                  <a:pt x="740009" y="385091"/>
                  <a:pt x="779388" y="0"/>
                </a:cubicBezTo>
              </a:path>
            </a:pathLst>
          </a:cu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BCC648C7-178B-295B-FE66-42C315B9E090}"/>
              </a:ext>
            </a:extLst>
          </p:cNvPr>
          <p:cNvSpPr/>
          <p:nvPr/>
        </p:nvSpPr>
        <p:spPr>
          <a:xfrm>
            <a:off x="2712515" y="3231077"/>
            <a:ext cx="2960496" cy="133938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Quantum Internet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160D87-405B-4F0C-4C0D-F0382EDC58B6}"/>
              </a:ext>
            </a:extLst>
          </p:cNvPr>
          <p:cNvCxnSpPr>
            <a:cxnSpLocks/>
          </p:cNvCxnSpPr>
          <p:nvPr/>
        </p:nvCxnSpPr>
        <p:spPr>
          <a:xfrm>
            <a:off x="1975060" y="5620466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5156E0-7944-A39B-A8D5-EE115F891B12}"/>
              </a:ext>
            </a:extLst>
          </p:cNvPr>
          <p:cNvCxnSpPr>
            <a:cxnSpLocks/>
          </p:cNvCxnSpPr>
          <p:nvPr/>
        </p:nvCxnSpPr>
        <p:spPr>
          <a:xfrm>
            <a:off x="4144825" y="5618497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EFEFEBD-5C77-854B-51A2-A1ED57054A0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5"/>
              </a:ext>
            </a:extLst>
          </a:blip>
          <a:stretch>
            <a:fillRect/>
          </a:stretch>
        </p:blipFill>
        <p:spPr>
          <a:xfrm>
            <a:off x="499175" y="5048221"/>
            <a:ext cx="699572" cy="699572"/>
          </a:xfrm>
          <a:prstGeom prst="rect">
            <a:avLst/>
          </a:prstGeom>
        </p:spPr>
      </p:pic>
      <p:pic>
        <p:nvPicPr>
          <p:cNvPr id="39" name="Picture 38" descr="\documentclass{article}&#10;\usepackage{amsmath,amssymb,amsthm}&#10;\textwidth=3.0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Devices with this type of programmability satisfy: &#10;\end{itemize}&#10;&#10;\end{document}" title="IguanaTex Bitmap Display">
            <a:extLst>
              <a:ext uri="{FF2B5EF4-FFF2-40B4-BE49-F238E27FC236}">
                <a16:creationId xmlns:a16="http://schemas.microsoft.com/office/drawing/2014/main" id="{EFEC33ED-DA2D-E820-E7CD-BFA8D0B2BCEF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81" y="3944656"/>
            <a:ext cx="5088012" cy="533337"/>
          </a:xfrm>
          <a:prstGeom prst="rect">
            <a:avLst/>
          </a:prstGeom>
        </p:spPr>
      </p:pic>
      <p:pic>
        <p:nvPicPr>
          <p:cNvPr id="40" name="Picture 3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Delta\tau_{\text{pd}}&gt;&gt;\Delta\tau_{\text{qd}}\]&#10;\end{document}" title="IguanaTex Bitmap Display">
            <a:extLst>
              <a:ext uri="{FF2B5EF4-FFF2-40B4-BE49-F238E27FC236}">
                <a16:creationId xmlns:a16="http://schemas.microsoft.com/office/drawing/2014/main" id="{1EBE3F36-F4C3-B986-21C5-68B12D3BB295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93" y="4542552"/>
            <a:ext cx="1618285" cy="254476"/>
          </a:xfrm>
          <a:prstGeom prst="rect">
            <a:avLst/>
          </a:prstGeom>
        </p:spPr>
      </p:pic>
      <p:pic>
        <p:nvPicPr>
          <p:cNvPr id="41" name="Picture 4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approx 0$&#10;\end{document}" title="IguanaTex Bitmap Display">
            <a:extLst>
              <a:ext uri="{FF2B5EF4-FFF2-40B4-BE49-F238E27FC236}">
                <a16:creationId xmlns:a16="http://schemas.microsoft.com/office/drawing/2014/main" id="{30E13A30-A7F3-F2AD-DF54-9CE4BF37C0F8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394" y="4549881"/>
            <a:ext cx="370286" cy="173714"/>
          </a:xfrm>
          <a:prstGeom prst="rect">
            <a:avLst/>
          </a:prstGeom>
        </p:spPr>
      </p:pic>
      <p:pic>
        <p:nvPicPr>
          <p:cNvPr id="54" name="Picture 5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&#10;\begin{center}&#10;For simplicity, assume \\the quantum output\\ is instantaneous.&#10;\end{center}}&#10;\end{document}" title="IguanaTex Bitmap Display">
            <a:extLst>
              <a:ext uri="{FF2B5EF4-FFF2-40B4-BE49-F238E27FC236}">
                <a16:creationId xmlns:a16="http://schemas.microsoft.com/office/drawing/2014/main" id="{E1F47D0C-CFCC-59F3-D270-9944F5F99243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23" y="5189071"/>
            <a:ext cx="1944381" cy="627809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F1686B6-DA01-E25D-07AF-A0596C8E3411}"/>
              </a:ext>
            </a:extLst>
          </p:cNvPr>
          <p:cNvCxnSpPr>
            <a:cxnSpLocks/>
          </p:cNvCxnSpPr>
          <p:nvPr/>
        </p:nvCxnSpPr>
        <p:spPr>
          <a:xfrm flipH="1" flipV="1">
            <a:off x="9797003" y="4757805"/>
            <a:ext cx="594868" cy="332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is requires the device to be $X_0\to A_1$ non-signalling.&#10;\end{itemize}&#10;&#10;\end{document}" title="IguanaTex Bitmap Display">
            <a:extLst>
              <a:ext uri="{FF2B5EF4-FFF2-40B4-BE49-F238E27FC236}">
                <a16:creationId xmlns:a16="http://schemas.microsoft.com/office/drawing/2014/main" id="{BB9FCA1F-221D-B384-4866-DCEF6ECC2EBD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5" y="6206050"/>
            <a:ext cx="6308590" cy="2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 animBg="1"/>
      <p:bldP spid="4" grpId="0" animBg="1"/>
      <p:bldP spid="5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\documentclass{article}&#10;\usepackage{amsmath,amssymb,amsthm}&#10;\textwidth=3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$X_0\to A_1$ non-signalling leads to a comb structure called a \textbf{programmable instrument device} (PID):&#10;\end{itemize}&#10;&#10;\end{document}" title="IguanaTex Bitmap Display">
            <a:extLst>
              <a:ext uri="{FF2B5EF4-FFF2-40B4-BE49-F238E27FC236}">
                <a16:creationId xmlns:a16="http://schemas.microsoft.com/office/drawing/2014/main" id="{043EE5F3-B7E7-84B3-5F7D-9FB2860671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66" y="1216584"/>
            <a:ext cx="6022115" cy="5485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531CBD-6DA3-6B14-F7DA-491776B11E5C}"/>
              </a:ext>
            </a:extLst>
          </p:cNvPr>
          <p:cNvCxnSpPr>
            <a:cxnSpLocks/>
          </p:cNvCxnSpPr>
          <p:nvPr/>
        </p:nvCxnSpPr>
        <p:spPr>
          <a:xfrm>
            <a:off x="6773526" y="2646004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61F2E0-2D1F-6BF8-8B42-B7C0F2ADE911}"/>
              </a:ext>
            </a:extLst>
          </p:cNvPr>
          <p:cNvCxnSpPr>
            <a:cxnSpLocks/>
          </p:cNvCxnSpPr>
          <p:nvPr/>
        </p:nvCxnSpPr>
        <p:spPr>
          <a:xfrm>
            <a:off x="7482014" y="2655381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<a:extLst>
              <a:ext uri="{FF2B5EF4-FFF2-40B4-BE49-F238E27FC236}">
                <a16:creationId xmlns:a16="http://schemas.microsoft.com/office/drawing/2014/main" id="{A95200C5-C8B2-1ED6-81E4-909026BAE96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91" y="2502759"/>
            <a:ext cx="272762" cy="222476"/>
          </a:xfrm>
          <a:prstGeom prst="rect">
            <a:avLst/>
          </a:prstGeom>
        </p:spPr>
      </p:pic>
      <p:pic>
        <p:nvPicPr>
          <p:cNvPr id="9" name="Picture 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4EE2CAF9-F0B4-4B52-883D-1C172BECC3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13" y="2542444"/>
            <a:ext cx="265143" cy="21942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DB4011E-850F-E2DA-F96F-26861C63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98" y="198699"/>
            <a:ext cx="959121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Programmable Instrument Devices (PIDs)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2248DB-1112-C9CE-FFF4-CBB3235E3F12}"/>
              </a:ext>
            </a:extLst>
          </p:cNvPr>
          <p:cNvCxnSpPr>
            <a:cxnSpLocks/>
          </p:cNvCxnSpPr>
          <p:nvPr/>
        </p:nvCxnSpPr>
        <p:spPr>
          <a:xfrm>
            <a:off x="11024899" y="2670659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 title="IguanaTex Bitmap Display">
            <a:extLst>
              <a:ext uri="{FF2B5EF4-FFF2-40B4-BE49-F238E27FC236}">
                <a16:creationId xmlns:a16="http://schemas.microsoft.com/office/drawing/2014/main" id="{F90B3C3E-6E6A-9464-CDB4-045D269FF0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090" y="2560946"/>
            <a:ext cx="288000" cy="210285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FC3230D-582D-D591-43F4-028901B77298}"/>
              </a:ext>
            </a:extLst>
          </p:cNvPr>
          <p:cNvCxnSpPr>
            <a:cxnSpLocks/>
          </p:cNvCxnSpPr>
          <p:nvPr/>
        </p:nvCxnSpPr>
        <p:spPr>
          <a:xfrm>
            <a:off x="9936926" y="2647234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$&#10;\end{document}" title="IguanaTex Bitmap Display">
            <a:extLst>
              <a:ext uri="{FF2B5EF4-FFF2-40B4-BE49-F238E27FC236}">
                <a16:creationId xmlns:a16="http://schemas.microsoft.com/office/drawing/2014/main" id="{0963027C-5746-D366-F467-17BB6556AF3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92" y="2562139"/>
            <a:ext cx="295619" cy="213332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2CC8F365-A196-2C2F-8AAA-6FE76AF968E4}"/>
              </a:ext>
            </a:extLst>
          </p:cNvPr>
          <p:cNvSpPr/>
          <p:nvPr/>
        </p:nvSpPr>
        <p:spPr>
          <a:xfrm>
            <a:off x="7023091" y="2579277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$&#10;\end{document}" title="IguanaTex Bitmap Display">
            <a:extLst>
              <a:ext uri="{FF2B5EF4-FFF2-40B4-BE49-F238E27FC236}">
                <a16:creationId xmlns:a16="http://schemas.microsoft.com/office/drawing/2014/main" id="{3675F40E-2668-AB25-CCAA-D90970FBE8A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94" y="2779241"/>
            <a:ext cx="158477" cy="121905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EE8DD6B8-D8CF-38B5-970A-B25A76C7EF8E}"/>
              </a:ext>
            </a:extLst>
          </p:cNvPr>
          <p:cNvSpPr/>
          <p:nvPr/>
        </p:nvSpPr>
        <p:spPr>
          <a:xfrm>
            <a:off x="10156113" y="2575507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392C383C-6587-3B18-3395-18EB702A8E9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17" y="2775471"/>
            <a:ext cx="142629" cy="16091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C1FECF60-497E-29F5-6950-35F7A5C3ADDE}"/>
              </a:ext>
            </a:extLst>
          </p:cNvPr>
          <p:cNvSpPr/>
          <p:nvPr/>
        </p:nvSpPr>
        <p:spPr>
          <a:xfrm>
            <a:off x="7679601" y="2589859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$&#10;\end{document}" title="IguanaTex Bitmap Display">
            <a:extLst>
              <a:ext uri="{FF2B5EF4-FFF2-40B4-BE49-F238E27FC236}">
                <a16:creationId xmlns:a16="http://schemas.microsoft.com/office/drawing/2014/main" id="{AB9D8156-55AE-0B6A-4BFF-CE34ABFD162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604" y="2789823"/>
            <a:ext cx="152382" cy="119467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1803DECC-0B3E-5F00-C073-FB9C89E33FE6}"/>
              </a:ext>
            </a:extLst>
          </p:cNvPr>
          <p:cNvSpPr/>
          <p:nvPr/>
        </p:nvSpPr>
        <p:spPr>
          <a:xfrm>
            <a:off x="11242062" y="2621943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84BD4D34-5423-0CC5-A72F-CEB66366DDC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065" y="2821907"/>
            <a:ext cx="136534" cy="158477"/>
          </a:xfrm>
          <a:prstGeom prst="rect">
            <a:avLst/>
          </a:prstGeom>
        </p:spPr>
      </p:pic>
      <p:pic>
        <p:nvPicPr>
          <p:cNvPr id="16" name="Picture 15" descr="\documentclass{article}&#10;\usepackage{amsmath,amssymb,amsthm}&#10;\textwidth=6.0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non-signalling condition requires that&#10;&#10;\end{itemize}&#10;&#10;\end{document}" title="IguanaTex Bitmap Display">
            <a:extLst>
              <a:ext uri="{FF2B5EF4-FFF2-40B4-BE49-F238E27FC236}">
                <a16:creationId xmlns:a16="http://schemas.microsoft.com/office/drawing/2014/main" id="{EEDF5826-C16C-08DE-19FE-FAF59FFAAB8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0" y="2316430"/>
            <a:ext cx="4889921" cy="227050"/>
          </a:xfrm>
          <a:prstGeom prst="rect">
            <a:avLst/>
          </a:prstGeom>
        </p:spPr>
      </p:pic>
      <p:pic>
        <p:nvPicPr>
          <p:cNvPr id="10" name="Picture 9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collection of CP maps $\{\Lambda_{x_1|x_0}\}_{x_0,x_1}$ is said to form a \textbf{channel assemblage} for the channel $\Lambda$. &#10;\end{itemize}&#10;&#10;\end{document}" title="IguanaTex Bitmap Display">
            <a:extLst>
              <a:ext uri="{FF2B5EF4-FFF2-40B4-BE49-F238E27FC236}">
                <a16:creationId xmlns:a16="http://schemas.microsoft.com/office/drawing/2014/main" id="{98D2603E-87BB-ECDC-8D6E-BE8DC358337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2" y="4238820"/>
            <a:ext cx="9656410" cy="496766"/>
          </a:xfrm>
          <a:prstGeom prst="rect">
            <a:avLst/>
          </a:prstGeom>
        </p:spPr>
      </p:pic>
      <p:pic>
        <p:nvPicPr>
          <p:cNvPr id="39" name="Picture 38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is generalizes the notion of state assemblages $\{\rho_{a|x}\}_{a,x}$ studied in quantum steering.&#10;\end{itemize}&#10;&#10;\end{document}" title="IguanaTex Bitmap Display">
            <a:extLst>
              <a:ext uri="{FF2B5EF4-FFF2-40B4-BE49-F238E27FC236}">
                <a16:creationId xmlns:a16="http://schemas.microsoft.com/office/drawing/2014/main" id="{16AF2D71-B718-CCD2-B0D8-4C157F7573A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0" y="5513393"/>
            <a:ext cx="9639646" cy="280383"/>
          </a:xfrm>
          <a:prstGeom prst="rect">
            <a:avLst/>
          </a:prstGeom>
        </p:spPr>
      </p:pic>
      <p:pic>
        <p:nvPicPr>
          <p:cNvPr id="19" name="Picture 1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Lambda:=\sum_{x_1}\Lambda_{x_1|x_0}=\sum_{x_1}\Lambda_{x_1|x_0'}\qquad\forall x_0,x_0'.\]&#10;\end{document}" title="IguanaTex Bitmap Display">
            <a:extLst>
              <a:ext uri="{FF2B5EF4-FFF2-40B4-BE49-F238E27FC236}">
                <a16:creationId xmlns:a16="http://schemas.microsoft.com/office/drawing/2014/main" id="{F4BB64D6-E975-CE94-33FD-F07D5069E8A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39" y="2949574"/>
            <a:ext cx="4400762" cy="556190"/>
          </a:xfrm>
          <a:prstGeom prst="rect">
            <a:avLst/>
          </a:prstGeom>
        </p:spPr>
      </p:pic>
      <p:pic>
        <p:nvPicPr>
          <p:cNvPr id="52" name="Picture 5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_{\text{pd}}=t_0-s_0$&#10;\end{document}" title="IguanaTex Bitmap Display">
            <a:extLst>
              <a:ext uri="{FF2B5EF4-FFF2-40B4-BE49-F238E27FC236}">
                <a16:creationId xmlns:a16="http://schemas.microsoft.com/office/drawing/2014/main" id="{F8F2D0BD-94EA-0FB7-BAF6-C118F28ACC3E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60" y="3827938"/>
            <a:ext cx="1290972" cy="203581"/>
          </a:xfrm>
          <a:prstGeom prst="rect">
            <a:avLst/>
          </a:prstGeom>
        </p:spPr>
      </p:pic>
      <p:sp>
        <p:nvSpPr>
          <p:cNvPr id="53" name="Right Brace 52">
            <a:extLst>
              <a:ext uri="{FF2B5EF4-FFF2-40B4-BE49-F238E27FC236}">
                <a16:creationId xmlns:a16="http://schemas.microsoft.com/office/drawing/2014/main" id="{314E776A-68F6-2BF2-08C7-27E3D859EEAD}"/>
              </a:ext>
            </a:extLst>
          </p:cNvPr>
          <p:cNvSpPr/>
          <p:nvPr/>
        </p:nvSpPr>
        <p:spPr>
          <a:xfrm rot="5400000">
            <a:off x="7331268" y="2863300"/>
            <a:ext cx="236952" cy="7000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DFC6B2E-CBA5-F152-49EE-AAE24547B84A}"/>
              </a:ext>
            </a:extLst>
          </p:cNvPr>
          <p:cNvSpPr/>
          <p:nvPr/>
        </p:nvSpPr>
        <p:spPr>
          <a:xfrm rot="5400000">
            <a:off x="8465304" y="2046272"/>
            <a:ext cx="395990" cy="3127125"/>
          </a:xfrm>
          <a:prstGeom prst="rightBrace">
            <a:avLst>
              <a:gd name="adj1" fmla="val 8333"/>
              <a:gd name="adj2" fmla="val 257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_{\text{qd}}=s_1-s_0$&#10;\end{document}" title="IguanaTex Bitmap Display">
            <a:extLst>
              <a:ext uri="{FF2B5EF4-FFF2-40B4-BE49-F238E27FC236}">
                <a16:creationId xmlns:a16="http://schemas.microsoft.com/office/drawing/2014/main" id="{EF9C585B-BBCF-1BC6-4290-C1813F753893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94" y="3314802"/>
            <a:ext cx="1304382" cy="203581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0208C68-73F1-3735-13D5-6E5E8D9A72DE}"/>
              </a:ext>
            </a:extLst>
          </p:cNvPr>
          <p:cNvCxnSpPr>
            <a:cxnSpLocks/>
          </p:cNvCxnSpPr>
          <p:nvPr/>
        </p:nvCxnSpPr>
        <p:spPr>
          <a:xfrm>
            <a:off x="10226867" y="2993159"/>
            <a:ext cx="0" cy="4186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B31486D-B6DC-F6FA-D6B9-557B9712E7B6}"/>
              </a:ext>
            </a:extLst>
          </p:cNvPr>
          <p:cNvSpPr txBox="1"/>
          <p:nvPr/>
        </p:nvSpPr>
        <p:spPr>
          <a:xfrm>
            <a:off x="10156113" y="4634810"/>
            <a:ext cx="1929494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Piani</a:t>
            </a:r>
            <a:r>
              <a:rPr lang="en-US" sz="1400" dirty="0"/>
              <a:t> JOSA B </a:t>
            </a:r>
            <a:r>
              <a:rPr lang="en-US" sz="1400" b="1" dirty="0"/>
              <a:t>32</a:t>
            </a:r>
            <a:r>
              <a:rPr lang="en-US" sz="1400" dirty="0"/>
              <a:t> (2015)</a:t>
            </a:r>
          </a:p>
          <a:p>
            <a:r>
              <a:rPr lang="en-US" sz="1400" dirty="0"/>
              <a:t>Pusey</a:t>
            </a:r>
            <a:r>
              <a:rPr lang="en-US" sz="1400" i="1" dirty="0"/>
              <a:t> </a:t>
            </a:r>
            <a:r>
              <a:rPr lang="en-US" sz="1400" dirty="0"/>
              <a:t>JOSA B</a:t>
            </a:r>
            <a:r>
              <a:rPr lang="en-US" sz="1400" i="1" dirty="0"/>
              <a:t> </a:t>
            </a:r>
            <a:r>
              <a:rPr lang="en-US" sz="1400" b="1" dirty="0"/>
              <a:t>32</a:t>
            </a:r>
            <a:r>
              <a:rPr lang="en-US" sz="1400" dirty="0"/>
              <a:t> (2015)</a:t>
            </a:r>
            <a:endParaRPr lang="en-US" sz="14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CB6DAE-A6DC-BC6A-C28A-DE727078B7C7}"/>
              </a:ext>
            </a:extLst>
          </p:cNvPr>
          <p:cNvSpPr txBox="1"/>
          <p:nvPr/>
        </p:nvSpPr>
        <p:spPr>
          <a:xfrm>
            <a:off x="9705401" y="5885501"/>
            <a:ext cx="2380291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Wiseman </a:t>
            </a:r>
            <a:r>
              <a:rPr lang="en-US" sz="1400" i="1" dirty="0"/>
              <a:t>et al.</a:t>
            </a:r>
            <a:r>
              <a:rPr lang="en-US" sz="1400" dirty="0"/>
              <a:t> PRL </a:t>
            </a:r>
            <a:r>
              <a:rPr lang="en-US" sz="1400" b="1" dirty="0"/>
              <a:t>98</a:t>
            </a:r>
            <a:r>
              <a:rPr lang="en-US" sz="1400" dirty="0"/>
              <a:t> (2007)</a:t>
            </a:r>
            <a:endParaRPr lang="en-US" sz="1400" i="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0DEB251-84FE-50F9-0CE2-E3C72DC63D88}"/>
              </a:ext>
            </a:extLst>
          </p:cNvPr>
          <p:cNvSpPr/>
          <p:nvPr/>
        </p:nvSpPr>
        <p:spPr>
          <a:xfrm>
            <a:off x="7388440" y="1552941"/>
            <a:ext cx="3643683" cy="1506505"/>
          </a:xfrm>
          <a:custGeom>
            <a:avLst/>
            <a:gdLst>
              <a:gd name="connsiteX0" fmla="*/ 0 w 3643683"/>
              <a:gd name="connsiteY0" fmla="*/ 0 h 1506505"/>
              <a:gd name="connsiteX1" fmla="*/ 3643683 w 3643683"/>
              <a:gd name="connsiteY1" fmla="*/ 0 h 1506505"/>
              <a:gd name="connsiteX2" fmla="*/ 3643683 w 3643683"/>
              <a:gd name="connsiteY2" fmla="*/ 786 h 1506505"/>
              <a:gd name="connsiteX3" fmla="*/ 3643683 w 3643683"/>
              <a:gd name="connsiteY3" fmla="*/ 528341 h 1506505"/>
              <a:gd name="connsiteX4" fmla="*/ 3643683 w 3643683"/>
              <a:gd name="connsiteY4" fmla="*/ 1505618 h 1506505"/>
              <a:gd name="connsiteX5" fmla="*/ 3145343 w 3643683"/>
              <a:gd name="connsiteY5" fmla="*/ 1505618 h 1506505"/>
              <a:gd name="connsiteX6" fmla="*/ 3145343 w 3643683"/>
              <a:gd name="connsiteY6" fmla="*/ 528341 h 1506505"/>
              <a:gd name="connsiteX7" fmla="*/ 189495 w 3643683"/>
              <a:gd name="connsiteY7" fmla="*/ 528341 h 1506505"/>
              <a:gd name="connsiteX8" fmla="*/ 189495 w 3643683"/>
              <a:gd name="connsiteY8" fmla="*/ 1506505 h 1506505"/>
              <a:gd name="connsiteX9" fmla="*/ 2260 w 3643683"/>
              <a:gd name="connsiteY9" fmla="*/ 1506505 h 1506505"/>
              <a:gd name="connsiteX10" fmla="*/ 2260 w 3643683"/>
              <a:gd name="connsiteY10" fmla="*/ 528341 h 1506505"/>
              <a:gd name="connsiteX11" fmla="*/ 0 w 3643683"/>
              <a:gd name="connsiteY11" fmla="*/ 528341 h 150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43683" h="1506505">
                <a:moveTo>
                  <a:pt x="0" y="0"/>
                </a:moveTo>
                <a:lnTo>
                  <a:pt x="3643683" y="0"/>
                </a:lnTo>
                <a:lnTo>
                  <a:pt x="3643683" y="786"/>
                </a:lnTo>
                <a:lnTo>
                  <a:pt x="3643683" y="528341"/>
                </a:lnTo>
                <a:lnTo>
                  <a:pt x="3643683" y="1505618"/>
                </a:lnTo>
                <a:lnTo>
                  <a:pt x="3145343" y="1505618"/>
                </a:lnTo>
                <a:lnTo>
                  <a:pt x="3145343" y="528341"/>
                </a:lnTo>
                <a:lnTo>
                  <a:pt x="189495" y="528341"/>
                </a:lnTo>
                <a:lnTo>
                  <a:pt x="189495" y="1506505"/>
                </a:lnTo>
                <a:lnTo>
                  <a:pt x="2260" y="1506505"/>
                </a:lnTo>
                <a:lnTo>
                  <a:pt x="2260" y="528341"/>
                </a:lnTo>
                <a:lnTo>
                  <a:pt x="0" y="5283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48640" rtlCol="0" anchor="b" anchorCtr="0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74" name="Picture 7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\Lambda_{x_1|x_0}\}_{x_0,x_1}$&#10;\end{document}" title="IguanaTex Bitmap Display">
            <a:extLst>
              <a:ext uri="{FF2B5EF4-FFF2-40B4-BE49-F238E27FC236}">
                <a16:creationId xmlns:a16="http://schemas.microsoft.com/office/drawing/2014/main" id="{D4C2D8C8-93F1-1EF4-D1AE-7B61809E4391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69" y="1698016"/>
            <a:ext cx="1368381" cy="2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DB4011E-850F-E2DA-F96F-26861C63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98" y="198699"/>
            <a:ext cx="959121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Incompatible Channel Assemblages</a:t>
            </a:r>
          </a:p>
        </p:txBody>
      </p:sp>
      <p:pic>
        <p:nvPicPr>
          <p:cNvPr id="2" name="Picture 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Definition:}&#10;\end{document}" title="IguanaTex Bitmap Display">
            <a:extLst>
              <a:ext uri="{FF2B5EF4-FFF2-40B4-BE49-F238E27FC236}">
                <a16:creationId xmlns:a16="http://schemas.microsoft.com/office/drawing/2014/main" id="{D3F74BD3-14D9-C59A-84B0-4EDD44F1E29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99" y="1035899"/>
            <a:ext cx="1312000" cy="178286"/>
          </a:xfrm>
          <a:prstGeom prst="rect">
            <a:avLst/>
          </a:prstGeom>
        </p:spPr>
      </p:pic>
      <p:pic>
        <p:nvPicPr>
          <p:cNvPr id="106" name="Picture 105" descr="\documentclass{article}&#10;\usepackage{amsmath,,amssymb,amsthm}&#10;\textwidth=5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{}] A channel assemblage $\{\Lambda_{x_1|x_0}\}_{x_0,x_1}$ is called \textbf{compatible} if there exists some \\``parent instrument'' $\{\Gamma_\lambda\}_\lambda$ and classical channel $p(x_1|x_0,\lambda)$ such that&#10;&#10;\end{enumerate}&#10;\end{document}" title="IguanaTex Bitmap Display">
            <a:extLst>
              <a:ext uri="{FF2B5EF4-FFF2-40B4-BE49-F238E27FC236}">
                <a16:creationId xmlns:a16="http://schemas.microsoft.com/office/drawing/2014/main" id="{6DF37F28-800C-24F3-95A8-95B30CAE75A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87" y="1365030"/>
            <a:ext cx="8565339" cy="557714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DC4FBBDF-3D50-022B-C593-A6FB260D3805}"/>
              </a:ext>
            </a:extLst>
          </p:cNvPr>
          <p:cNvGrpSpPr/>
          <p:nvPr/>
        </p:nvGrpSpPr>
        <p:grpSpPr>
          <a:xfrm>
            <a:off x="3142259" y="3429000"/>
            <a:ext cx="6898184" cy="1387866"/>
            <a:chOff x="1446867" y="3779949"/>
            <a:chExt cx="6898184" cy="1387866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BF4D4D4-3839-8DFA-B529-106F10C103E0}"/>
                </a:ext>
              </a:extLst>
            </p:cNvPr>
            <p:cNvSpPr/>
            <p:nvPr/>
          </p:nvSpPr>
          <p:spPr>
            <a:xfrm>
              <a:off x="2051908" y="3779949"/>
              <a:ext cx="5640427" cy="1387866"/>
            </a:xfrm>
            <a:custGeom>
              <a:avLst/>
              <a:gdLst>
                <a:gd name="connsiteX0" fmla="*/ 0 w 5640427"/>
                <a:gd name="connsiteY0" fmla="*/ 0 h 1387866"/>
                <a:gd name="connsiteX1" fmla="*/ 1726311 w 5640427"/>
                <a:gd name="connsiteY1" fmla="*/ 0 h 1387866"/>
                <a:gd name="connsiteX2" fmla="*/ 1726311 w 5640427"/>
                <a:gd name="connsiteY2" fmla="*/ 434638 h 1387866"/>
                <a:gd name="connsiteX3" fmla="*/ 5630339 w 5640427"/>
                <a:gd name="connsiteY3" fmla="*/ 434638 h 1387866"/>
                <a:gd name="connsiteX4" fmla="*/ 5630339 w 5640427"/>
                <a:gd name="connsiteY4" fmla="*/ 436010 h 1387866"/>
                <a:gd name="connsiteX5" fmla="*/ 5640427 w 5640427"/>
                <a:gd name="connsiteY5" fmla="*/ 436010 h 1387866"/>
                <a:gd name="connsiteX6" fmla="*/ 5640427 w 5640427"/>
                <a:gd name="connsiteY6" fmla="*/ 1387866 h 1387866"/>
                <a:gd name="connsiteX7" fmla="*/ 3621235 w 5640427"/>
                <a:gd name="connsiteY7" fmla="*/ 1387866 h 1387866"/>
                <a:gd name="connsiteX8" fmla="*/ 3621235 w 5640427"/>
                <a:gd name="connsiteY8" fmla="*/ 932967 h 1387866"/>
                <a:gd name="connsiteX9" fmla="*/ 18692 w 5640427"/>
                <a:gd name="connsiteY9" fmla="*/ 932967 h 1387866"/>
                <a:gd name="connsiteX10" fmla="*/ 18692 w 5640427"/>
                <a:gd name="connsiteY10" fmla="*/ 875958 h 1387866"/>
                <a:gd name="connsiteX11" fmla="*/ 0 w 5640427"/>
                <a:gd name="connsiteY11" fmla="*/ 875958 h 138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0427" h="1387866">
                  <a:moveTo>
                    <a:pt x="0" y="0"/>
                  </a:moveTo>
                  <a:lnTo>
                    <a:pt x="1726311" y="0"/>
                  </a:lnTo>
                  <a:lnTo>
                    <a:pt x="1726311" y="434638"/>
                  </a:lnTo>
                  <a:lnTo>
                    <a:pt x="5630339" y="434638"/>
                  </a:lnTo>
                  <a:lnTo>
                    <a:pt x="5630339" y="436010"/>
                  </a:lnTo>
                  <a:lnTo>
                    <a:pt x="5640427" y="436010"/>
                  </a:lnTo>
                  <a:lnTo>
                    <a:pt x="5640427" y="1387866"/>
                  </a:lnTo>
                  <a:lnTo>
                    <a:pt x="3621235" y="1387866"/>
                  </a:lnTo>
                  <a:lnTo>
                    <a:pt x="3621235" y="932967"/>
                  </a:lnTo>
                  <a:lnTo>
                    <a:pt x="18692" y="932967"/>
                  </a:lnTo>
                  <a:lnTo>
                    <a:pt x="18692" y="875958"/>
                  </a:lnTo>
                  <a:lnTo>
                    <a:pt x="0" y="87595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537F8BA-4D3F-57A4-39A0-DBB070CBF16B}"/>
                </a:ext>
              </a:extLst>
            </p:cNvPr>
            <p:cNvCxnSpPr>
              <a:cxnSpLocks/>
            </p:cNvCxnSpPr>
            <p:nvPr/>
          </p:nvCxnSpPr>
          <p:spPr>
            <a:xfrm>
              <a:off x="1770844" y="4243250"/>
              <a:ext cx="718765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EFD5E7-AC98-B0B6-0EA2-4686683851AE}"/>
                </a:ext>
              </a:extLst>
            </p:cNvPr>
            <p:cNvCxnSpPr>
              <a:cxnSpLocks/>
            </p:cNvCxnSpPr>
            <p:nvPr/>
          </p:nvCxnSpPr>
          <p:spPr>
            <a:xfrm>
              <a:off x="5417952" y="4873526"/>
              <a:ext cx="765883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4B74C21-9546-D1AA-6F93-9768248FE7EE}"/>
                </a:ext>
              </a:extLst>
            </p:cNvPr>
            <p:cNvSpPr/>
            <p:nvPr/>
          </p:nvSpPr>
          <p:spPr>
            <a:xfrm>
              <a:off x="2107214" y="4176523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$&#10;\end{document}" title="IguanaTex Bitmap Display">
              <a:extLst>
                <a:ext uri="{FF2B5EF4-FFF2-40B4-BE49-F238E27FC236}">
                  <a16:creationId xmlns:a16="http://schemas.microsoft.com/office/drawing/2014/main" id="{91E45CB3-3618-D4EB-8FDC-ADE2D40A3F69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217" y="4376487"/>
              <a:ext cx="158477" cy="121905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45173-CAD3-0B0B-92B5-95B8AA1328A7}"/>
                </a:ext>
              </a:extLst>
            </p:cNvPr>
            <p:cNvSpPr/>
            <p:nvPr/>
          </p:nvSpPr>
          <p:spPr>
            <a:xfrm>
              <a:off x="5796852" y="4806936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  <a:extLst>
                <a:ext uri="{FF2B5EF4-FFF2-40B4-BE49-F238E27FC236}">
                  <a16:creationId xmlns:a16="http://schemas.microsoft.com/office/drawing/2014/main" id="{30F70B9D-8722-CEF3-0059-B2D609FCAF16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856" y="5006900"/>
              <a:ext cx="142629" cy="16091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A816BF-297E-D0E7-ED59-074DCF128EFB}"/>
                </a:ext>
              </a:extLst>
            </p:cNvPr>
            <p:cNvSpPr/>
            <p:nvPr/>
          </p:nvSpPr>
          <p:spPr>
            <a:xfrm>
              <a:off x="2489610" y="3914752"/>
              <a:ext cx="872557" cy="6569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48640" rtlCol="0" anchor="b" anchorCtr="0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C6C35C1-47AC-A0F8-7613-7E0C483986F8}"/>
                </a:ext>
              </a:extLst>
            </p:cNvPr>
            <p:cNvCxnSpPr>
              <a:cxnSpLocks/>
            </p:cNvCxnSpPr>
            <p:nvPr/>
          </p:nvCxnSpPr>
          <p:spPr>
            <a:xfrm>
              <a:off x="3362167" y="4409733"/>
              <a:ext cx="584665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\Gamma_\lambda\}_{\lambda}$&#10;\end{document}" title="IguanaTex Bitmap Display">
              <a:extLst>
                <a:ext uri="{FF2B5EF4-FFF2-40B4-BE49-F238E27FC236}">
                  <a16:creationId xmlns:a16="http://schemas.microsoft.com/office/drawing/2014/main" id="{EB3AF288-D67D-4CA8-9EEB-A2E1EC1DE44F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650" y="4116012"/>
              <a:ext cx="638476" cy="254476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FF1BA81-7CE8-C6DA-3B2C-4683C09F9EFA}"/>
                </a:ext>
              </a:extLst>
            </p:cNvPr>
            <p:cNvCxnSpPr>
              <a:cxnSpLocks/>
            </p:cNvCxnSpPr>
            <p:nvPr/>
          </p:nvCxnSpPr>
          <p:spPr>
            <a:xfrm>
              <a:off x="3362166" y="4023720"/>
              <a:ext cx="707557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C256BB-334E-F87C-7B81-62AF678745A0}"/>
                </a:ext>
              </a:extLst>
            </p:cNvPr>
            <p:cNvSpPr/>
            <p:nvPr/>
          </p:nvSpPr>
          <p:spPr>
            <a:xfrm>
              <a:off x="3946831" y="4280286"/>
              <a:ext cx="1726311" cy="328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Classical memory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7F18C30-6764-C8A4-8ADC-C8DE161270C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142" y="4488413"/>
              <a:ext cx="508716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534915A-2229-FBE8-159B-78BA21B268EB}"/>
                </a:ext>
              </a:extLst>
            </p:cNvPr>
            <p:cNvSpPr/>
            <p:nvPr/>
          </p:nvSpPr>
          <p:spPr>
            <a:xfrm>
              <a:off x="6181858" y="4332987"/>
              <a:ext cx="1101143" cy="6739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48640" rtlCol="0" anchor="b" anchorCtr="0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pic>
          <p:nvPicPr>
            <p:cNvPr id="35" name="Picture 3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p(x_1|x_0,\lambda)$&#10;\end{document}" title="IguanaTex Bitmap Display">
              <a:extLst>
                <a:ext uri="{FF2B5EF4-FFF2-40B4-BE49-F238E27FC236}">
                  <a16:creationId xmlns:a16="http://schemas.microsoft.com/office/drawing/2014/main" id="{736ED6F9-232A-708D-77F1-46F46B8C8AFA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410" y="4580040"/>
              <a:ext cx="924038" cy="203581"/>
            </a:xfrm>
            <a:prstGeom prst="rect">
              <a:avLst/>
            </a:prstGeom>
          </p:spPr>
        </p:pic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A13942A-9D48-8CFE-4F1F-450F5DD25CBB}"/>
                </a:ext>
              </a:extLst>
            </p:cNvPr>
            <p:cNvCxnSpPr>
              <a:cxnSpLocks/>
            </p:cNvCxnSpPr>
            <p:nvPr/>
          </p:nvCxnSpPr>
          <p:spPr>
            <a:xfrm>
              <a:off x="7283001" y="4655919"/>
              <a:ext cx="695460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E6F7F88-228A-455C-0997-86E3E5012353}"/>
                </a:ext>
              </a:extLst>
            </p:cNvPr>
            <p:cNvSpPr/>
            <p:nvPr/>
          </p:nvSpPr>
          <p:spPr>
            <a:xfrm>
              <a:off x="3537282" y="3963405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$&#10;\end{document}" title="IguanaTex Bitmap Display">
              <a:extLst>
                <a:ext uri="{FF2B5EF4-FFF2-40B4-BE49-F238E27FC236}">
                  <a16:creationId xmlns:a16="http://schemas.microsoft.com/office/drawing/2014/main" id="{8DEE90CE-A614-5957-3D80-45CD3BE314CE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285" y="4176247"/>
              <a:ext cx="152382" cy="119467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9B59800-6D6D-846A-7B7D-EF38FFFB6299}"/>
                </a:ext>
              </a:extLst>
            </p:cNvPr>
            <p:cNvSpPr/>
            <p:nvPr/>
          </p:nvSpPr>
          <p:spPr>
            <a:xfrm>
              <a:off x="3542895" y="4349081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EC192A9-7042-1436-8852-D750B76E9BE1}"/>
                </a:ext>
              </a:extLst>
            </p:cNvPr>
            <p:cNvSpPr/>
            <p:nvPr/>
          </p:nvSpPr>
          <p:spPr>
            <a:xfrm>
              <a:off x="5801014" y="4408795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FBA68C2-18A0-6F17-32D7-60B6259AE263}"/>
                </a:ext>
              </a:extLst>
            </p:cNvPr>
            <p:cNvSpPr/>
            <p:nvPr/>
          </p:nvSpPr>
          <p:spPr>
            <a:xfrm>
              <a:off x="7446745" y="4593104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  <a:extLst>
                <a:ext uri="{FF2B5EF4-FFF2-40B4-BE49-F238E27FC236}">
                  <a16:creationId xmlns:a16="http://schemas.microsoft.com/office/drawing/2014/main" id="{473AC665-A609-189E-2A0D-F99F19263E5B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6749" y="4793068"/>
              <a:ext cx="136534" cy="158477"/>
            </a:xfrm>
            <a:prstGeom prst="rect">
              <a:avLst/>
            </a:prstGeom>
          </p:spPr>
        </p:pic>
        <p:pic>
          <p:nvPicPr>
            <p:cNvPr id="55" name="Picture 5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  <a:extLst>
                <a:ext uri="{FF2B5EF4-FFF2-40B4-BE49-F238E27FC236}">
                  <a16:creationId xmlns:a16="http://schemas.microsoft.com/office/drawing/2014/main" id="{03F4D951-0A9F-D433-8B58-1348EEDC8B66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867" y="4090897"/>
              <a:ext cx="272762" cy="222476"/>
            </a:xfrm>
            <a:prstGeom prst="rect">
              <a:avLst/>
            </a:prstGeom>
          </p:spPr>
        </p:pic>
        <p:pic>
          <p:nvPicPr>
            <p:cNvPr id="56" name="Picture 5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  <a:extLst>
                <a:ext uri="{FF2B5EF4-FFF2-40B4-BE49-F238E27FC236}">
                  <a16:creationId xmlns:a16="http://schemas.microsoft.com/office/drawing/2014/main" id="{C4A18C87-47DA-0FC2-428D-884BF27018E5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859" y="3920770"/>
              <a:ext cx="265143" cy="219428"/>
            </a:xfrm>
            <a:prstGeom prst="rect">
              <a:avLst/>
            </a:prstGeom>
          </p:spPr>
        </p:pic>
        <p:pic>
          <p:nvPicPr>
            <p:cNvPr id="57" name="Picture 5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 title="IguanaTex Bitmap Display">
              <a:extLst>
                <a:ext uri="{FF2B5EF4-FFF2-40B4-BE49-F238E27FC236}">
                  <a16:creationId xmlns:a16="http://schemas.microsoft.com/office/drawing/2014/main" id="{0E62445E-FD3C-7B0C-A063-B792B569FC2B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051" y="4573336"/>
              <a:ext cx="288000" cy="210285"/>
            </a:xfrm>
            <a:prstGeom prst="rect">
              <a:avLst/>
            </a:prstGeom>
          </p:spPr>
        </p:pic>
        <p:pic>
          <p:nvPicPr>
            <p:cNvPr id="58" name="Picture 5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$&#10;\end{document}" title="IguanaTex Bitmap Display">
              <a:extLst>
                <a:ext uri="{FF2B5EF4-FFF2-40B4-BE49-F238E27FC236}">
                  <a16:creationId xmlns:a16="http://schemas.microsoft.com/office/drawing/2014/main" id="{01371080-4DD7-6B7D-430E-BB017BFA7A63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937" y="4781633"/>
              <a:ext cx="295619" cy="213332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4BE9FB4-62C8-E2D9-F510-12F39B91F48D}"/>
              </a:ext>
            </a:extLst>
          </p:cNvPr>
          <p:cNvGrpSpPr/>
          <p:nvPr/>
        </p:nvGrpSpPr>
        <p:grpSpPr>
          <a:xfrm>
            <a:off x="3167830" y="5159712"/>
            <a:ext cx="6898184" cy="1387866"/>
            <a:chOff x="1446867" y="3779949"/>
            <a:chExt cx="6898184" cy="1387866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ADFE74C-71B0-0C41-1F1D-1745889CF06B}"/>
                </a:ext>
              </a:extLst>
            </p:cNvPr>
            <p:cNvSpPr/>
            <p:nvPr/>
          </p:nvSpPr>
          <p:spPr>
            <a:xfrm>
              <a:off x="2051908" y="3779949"/>
              <a:ext cx="5640427" cy="1387866"/>
            </a:xfrm>
            <a:custGeom>
              <a:avLst/>
              <a:gdLst>
                <a:gd name="connsiteX0" fmla="*/ 0 w 5640427"/>
                <a:gd name="connsiteY0" fmla="*/ 0 h 1387866"/>
                <a:gd name="connsiteX1" fmla="*/ 1726311 w 5640427"/>
                <a:gd name="connsiteY1" fmla="*/ 0 h 1387866"/>
                <a:gd name="connsiteX2" fmla="*/ 1726311 w 5640427"/>
                <a:gd name="connsiteY2" fmla="*/ 434638 h 1387866"/>
                <a:gd name="connsiteX3" fmla="*/ 5630339 w 5640427"/>
                <a:gd name="connsiteY3" fmla="*/ 434638 h 1387866"/>
                <a:gd name="connsiteX4" fmla="*/ 5630339 w 5640427"/>
                <a:gd name="connsiteY4" fmla="*/ 436010 h 1387866"/>
                <a:gd name="connsiteX5" fmla="*/ 5640427 w 5640427"/>
                <a:gd name="connsiteY5" fmla="*/ 436010 h 1387866"/>
                <a:gd name="connsiteX6" fmla="*/ 5640427 w 5640427"/>
                <a:gd name="connsiteY6" fmla="*/ 1387866 h 1387866"/>
                <a:gd name="connsiteX7" fmla="*/ 3621235 w 5640427"/>
                <a:gd name="connsiteY7" fmla="*/ 1387866 h 1387866"/>
                <a:gd name="connsiteX8" fmla="*/ 3621235 w 5640427"/>
                <a:gd name="connsiteY8" fmla="*/ 932967 h 1387866"/>
                <a:gd name="connsiteX9" fmla="*/ 18692 w 5640427"/>
                <a:gd name="connsiteY9" fmla="*/ 932967 h 1387866"/>
                <a:gd name="connsiteX10" fmla="*/ 18692 w 5640427"/>
                <a:gd name="connsiteY10" fmla="*/ 875958 h 1387866"/>
                <a:gd name="connsiteX11" fmla="*/ 0 w 5640427"/>
                <a:gd name="connsiteY11" fmla="*/ 875958 h 138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0427" h="1387866">
                  <a:moveTo>
                    <a:pt x="0" y="0"/>
                  </a:moveTo>
                  <a:lnTo>
                    <a:pt x="1726311" y="0"/>
                  </a:lnTo>
                  <a:lnTo>
                    <a:pt x="1726311" y="434638"/>
                  </a:lnTo>
                  <a:lnTo>
                    <a:pt x="5630339" y="434638"/>
                  </a:lnTo>
                  <a:lnTo>
                    <a:pt x="5630339" y="436010"/>
                  </a:lnTo>
                  <a:lnTo>
                    <a:pt x="5640427" y="436010"/>
                  </a:lnTo>
                  <a:lnTo>
                    <a:pt x="5640427" y="1387866"/>
                  </a:lnTo>
                  <a:lnTo>
                    <a:pt x="3621235" y="1387866"/>
                  </a:lnTo>
                  <a:lnTo>
                    <a:pt x="3621235" y="932967"/>
                  </a:lnTo>
                  <a:lnTo>
                    <a:pt x="18692" y="932967"/>
                  </a:lnTo>
                  <a:lnTo>
                    <a:pt x="18692" y="875958"/>
                  </a:lnTo>
                  <a:lnTo>
                    <a:pt x="0" y="87595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0D3477E7-3197-C7DA-2C50-F9E3D8E40A20}"/>
                </a:ext>
              </a:extLst>
            </p:cNvPr>
            <p:cNvCxnSpPr>
              <a:cxnSpLocks/>
            </p:cNvCxnSpPr>
            <p:nvPr/>
          </p:nvCxnSpPr>
          <p:spPr>
            <a:xfrm>
              <a:off x="1770844" y="4243250"/>
              <a:ext cx="718765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921A7C7-78CF-A401-98B0-FF2E82F548F9}"/>
                </a:ext>
              </a:extLst>
            </p:cNvPr>
            <p:cNvCxnSpPr>
              <a:cxnSpLocks/>
            </p:cNvCxnSpPr>
            <p:nvPr/>
          </p:nvCxnSpPr>
          <p:spPr>
            <a:xfrm>
              <a:off x="5417952" y="4873526"/>
              <a:ext cx="765883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FE99F0B-121F-A495-F06D-3FD9DFF90C4D}"/>
                </a:ext>
              </a:extLst>
            </p:cNvPr>
            <p:cNvSpPr/>
            <p:nvPr/>
          </p:nvSpPr>
          <p:spPr>
            <a:xfrm>
              <a:off x="2107214" y="4176523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$&#10;\end{document}" title="IguanaTex Bitmap Display">
              <a:extLst>
                <a:ext uri="{FF2B5EF4-FFF2-40B4-BE49-F238E27FC236}">
                  <a16:creationId xmlns:a16="http://schemas.microsoft.com/office/drawing/2014/main" id="{B342AE6A-0F2C-C813-D63F-BFDC55B05E0C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217" y="4376487"/>
              <a:ext cx="158477" cy="121905"/>
            </a:xfrm>
            <a:prstGeom prst="rect">
              <a:avLst/>
            </a:prstGeom>
          </p:spPr>
        </p:pic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B189E7A-293E-93ED-C887-D86CC9389D2A}"/>
                </a:ext>
              </a:extLst>
            </p:cNvPr>
            <p:cNvSpPr/>
            <p:nvPr/>
          </p:nvSpPr>
          <p:spPr>
            <a:xfrm>
              <a:off x="5796852" y="4806936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  <a:extLst>
                <a:ext uri="{FF2B5EF4-FFF2-40B4-BE49-F238E27FC236}">
                  <a16:creationId xmlns:a16="http://schemas.microsoft.com/office/drawing/2014/main" id="{CA8C4C73-57DA-55C2-8AD2-7820618CED2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856" y="5006900"/>
              <a:ext cx="142629" cy="160915"/>
            </a:xfrm>
            <a:prstGeom prst="rect">
              <a:avLst/>
            </a:prstGeom>
          </p:spPr>
        </p:pic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E6198FE-A96C-B2F3-6574-D4A67D91A9DB}"/>
                </a:ext>
              </a:extLst>
            </p:cNvPr>
            <p:cNvSpPr/>
            <p:nvPr/>
          </p:nvSpPr>
          <p:spPr>
            <a:xfrm>
              <a:off x="2489610" y="3914752"/>
              <a:ext cx="872557" cy="6569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48640" rtlCol="0" anchor="b" anchorCtr="0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8414FD8-F581-9F64-CDCB-89918AAAF9A1}"/>
                </a:ext>
              </a:extLst>
            </p:cNvPr>
            <p:cNvCxnSpPr>
              <a:cxnSpLocks/>
            </p:cNvCxnSpPr>
            <p:nvPr/>
          </p:nvCxnSpPr>
          <p:spPr>
            <a:xfrm>
              <a:off x="3362167" y="4409733"/>
              <a:ext cx="584665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\Gamma_\lambda\}_{\lambda}$&#10;\end{document}" title="IguanaTex Bitmap Display">
              <a:extLst>
                <a:ext uri="{FF2B5EF4-FFF2-40B4-BE49-F238E27FC236}">
                  <a16:creationId xmlns:a16="http://schemas.microsoft.com/office/drawing/2014/main" id="{27A8FD83-0E84-28AC-480C-C6B328FA450F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6650" y="4116012"/>
              <a:ext cx="638476" cy="254476"/>
            </a:xfrm>
            <a:prstGeom prst="rect">
              <a:avLst/>
            </a:prstGeom>
          </p:spPr>
        </p:pic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1FF24E2C-D3F8-FF14-CCD8-E34BD7C47E29}"/>
                </a:ext>
              </a:extLst>
            </p:cNvPr>
            <p:cNvCxnSpPr>
              <a:cxnSpLocks/>
            </p:cNvCxnSpPr>
            <p:nvPr/>
          </p:nvCxnSpPr>
          <p:spPr>
            <a:xfrm>
              <a:off x="3362166" y="4023720"/>
              <a:ext cx="707557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BB8F831-E8D9-4163-4533-D6AA99126A2A}"/>
                </a:ext>
              </a:extLst>
            </p:cNvPr>
            <p:cNvSpPr/>
            <p:nvPr/>
          </p:nvSpPr>
          <p:spPr>
            <a:xfrm>
              <a:off x="3946831" y="4280286"/>
              <a:ext cx="1726311" cy="328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Quantum memory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654D388-095F-C747-7E08-B0F7269B644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142" y="4488413"/>
              <a:ext cx="508716" cy="0"/>
            </a:xfrm>
            <a:prstGeom prst="straightConnector1">
              <a:avLst/>
            </a:prstGeom>
            <a:ln w="53975" cmpd="sng">
              <a:solidFill>
                <a:schemeClr val="accent6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C097A75-885C-424F-52D4-29D905927B17}"/>
                </a:ext>
              </a:extLst>
            </p:cNvPr>
            <p:cNvSpPr/>
            <p:nvPr/>
          </p:nvSpPr>
          <p:spPr>
            <a:xfrm>
              <a:off x="6181858" y="4332987"/>
              <a:ext cx="1101143" cy="6739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548640" rtlCol="0" anchor="b" anchorCtr="0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pic>
          <p:nvPicPr>
            <p:cNvPr id="75" name="Picture 7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p(x_1|x_0,\lambda)$&#10;\end{document}" title="IguanaTex Bitmap Display">
              <a:extLst>
                <a:ext uri="{FF2B5EF4-FFF2-40B4-BE49-F238E27FC236}">
                  <a16:creationId xmlns:a16="http://schemas.microsoft.com/office/drawing/2014/main" id="{B6C25FD1-F9E3-B43B-6E9D-2A1DC3FF3609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410" y="4580040"/>
              <a:ext cx="924038" cy="203581"/>
            </a:xfrm>
            <a:prstGeom prst="rect">
              <a:avLst/>
            </a:prstGeom>
          </p:spPr>
        </p:pic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BA4E2F8-C17D-27B5-793D-FE5C3B9364B7}"/>
                </a:ext>
              </a:extLst>
            </p:cNvPr>
            <p:cNvCxnSpPr>
              <a:cxnSpLocks/>
            </p:cNvCxnSpPr>
            <p:nvPr/>
          </p:nvCxnSpPr>
          <p:spPr>
            <a:xfrm>
              <a:off x="7283001" y="4655919"/>
              <a:ext cx="695460" cy="0"/>
            </a:xfrm>
            <a:prstGeom prst="straightConnector1">
              <a:avLst/>
            </a:prstGeom>
            <a:ln w="53975" cmpd="dbl">
              <a:solidFill>
                <a:srgbClr val="FF0000"/>
              </a:solidFill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AB629B-EE75-AD0C-3A47-05F6DB076AED}"/>
                </a:ext>
              </a:extLst>
            </p:cNvPr>
            <p:cNvSpPr/>
            <p:nvPr/>
          </p:nvSpPr>
          <p:spPr>
            <a:xfrm>
              <a:off x="3537282" y="3963405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$&#10;\end{document}" title="IguanaTex Bitmap Display">
              <a:extLst>
                <a:ext uri="{FF2B5EF4-FFF2-40B4-BE49-F238E27FC236}">
                  <a16:creationId xmlns:a16="http://schemas.microsoft.com/office/drawing/2014/main" id="{21273FFC-EDBD-E5D6-957B-9103DD3FC6D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285" y="4176247"/>
              <a:ext cx="152382" cy="119467"/>
            </a:xfrm>
            <a:prstGeom prst="rect">
              <a:avLst/>
            </a:prstGeom>
          </p:spPr>
        </p:pic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AE5F300-0BB7-A0A0-DBE4-1EB5B14D0821}"/>
                </a:ext>
              </a:extLst>
            </p:cNvPr>
            <p:cNvSpPr/>
            <p:nvPr/>
          </p:nvSpPr>
          <p:spPr>
            <a:xfrm>
              <a:off x="3542895" y="4349081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E356CA4-7EFB-ACEA-C49F-2967E9E4C25A}"/>
                </a:ext>
              </a:extLst>
            </p:cNvPr>
            <p:cNvSpPr/>
            <p:nvPr/>
          </p:nvSpPr>
          <p:spPr>
            <a:xfrm>
              <a:off x="5801014" y="4408795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ABBFE1B-E3E0-5F84-4D76-79A533EA9EFB}"/>
                </a:ext>
              </a:extLst>
            </p:cNvPr>
            <p:cNvSpPr/>
            <p:nvPr/>
          </p:nvSpPr>
          <p:spPr>
            <a:xfrm>
              <a:off x="7446745" y="4593104"/>
              <a:ext cx="123290" cy="1194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  <a:extLst>
                <a:ext uri="{FF2B5EF4-FFF2-40B4-BE49-F238E27FC236}">
                  <a16:creationId xmlns:a16="http://schemas.microsoft.com/office/drawing/2014/main" id="{1E7F4873-F460-E10C-8A13-7A8A471FE870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6749" y="4793068"/>
              <a:ext cx="136534" cy="158477"/>
            </a:xfrm>
            <a:prstGeom prst="rect">
              <a:avLst/>
            </a:prstGeom>
          </p:spPr>
        </p:pic>
        <p:pic>
          <p:nvPicPr>
            <p:cNvPr id="83" name="Picture 8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  <a:extLst>
                <a:ext uri="{FF2B5EF4-FFF2-40B4-BE49-F238E27FC236}">
                  <a16:creationId xmlns:a16="http://schemas.microsoft.com/office/drawing/2014/main" id="{4D0B40D6-F0CD-39E1-9BEF-54FE4CF57A3D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867" y="4090897"/>
              <a:ext cx="272762" cy="222476"/>
            </a:xfrm>
            <a:prstGeom prst="rect">
              <a:avLst/>
            </a:prstGeom>
          </p:spPr>
        </p:pic>
        <p:pic>
          <p:nvPicPr>
            <p:cNvPr id="84" name="Picture 8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  <a:extLst>
                <a:ext uri="{FF2B5EF4-FFF2-40B4-BE49-F238E27FC236}">
                  <a16:creationId xmlns:a16="http://schemas.microsoft.com/office/drawing/2014/main" id="{52C0B385-69D8-44A0-E17A-88DA2F022656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859" y="3920770"/>
              <a:ext cx="265143" cy="219428"/>
            </a:xfrm>
            <a:prstGeom prst="rect">
              <a:avLst/>
            </a:prstGeom>
          </p:spPr>
        </p:pic>
        <p:pic>
          <p:nvPicPr>
            <p:cNvPr id="85" name="Picture 8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 title="IguanaTex Bitmap Display">
              <a:extLst>
                <a:ext uri="{FF2B5EF4-FFF2-40B4-BE49-F238E27FC236}">
                  <a16:creationId xmlns:a16="http://schemas.microsoft.com/office/drawing/2014/main" id="{DDE20608-D743-5E94-CA1A-C26592485C1A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051" y="4573336"/>
              <a:ext cx="288000" cy="210285"/>
            </a:xfrm>
            <a:prstGeom prst="rect">
              <a:avLst/>
            </a:prstGeom>
          </p:spPr>
        </p:pic>
        <p:pic>
          <p:nvPicPr>
            <p:cNvPr id="86" name="Picture 8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$&#10;\end{document}" title="IguanaTex Bitmap Display">
              <a:extLst>
                <a:ext uri="{FF2B5EF4-FFF2-40B4-BE49-F238E27FC236}">
                  <a16:creationId xmlns:a16="http://schemas.microsoft.com/office/drawing/2014/main" id="{367F9AF2-B94A-B2C2-C2EE-F8F83FD72BB9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4937" y="4781633"/>
              <a:ext cx="295619" cy="213332"/>
            </a:xfrm>
            <a:prstGeom prst="rect">
              <a:avLst/>
            </a:prstGeom>
          </p:spPr>
        </p:pic>
      </p:grpSp>
      <p:pic>
        <p:nvPicPr>
          <p:cNvPr id="90" name="Picture 8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Lambda_{x_1|x_0}=\sum_\lambda p(x_1|x_0,\lambda)\Gamma_\lambda.\]&#10;&#10;\end{document}" title="IguanaTex Bitmap Display">
            <a:extLst>
              <a:ext uri="{FF2B5EF4-FFF2-40B4-BE49-F238E27FC236}">
                <a16:creationId xmlns:a16="http://schemas.microsoft.com/office/drawing/2014/main" id="{EB73D066-F042-F6DD-0678-48732CCDAB2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66" y="2078172"/>
            <a:ext cx="2922666" cy="547048"/>
          </a:xfrm>
          <a:prstGeom prst="rect">
            <a:avLst/>
          </a:prstGeom>
        </p:spPr>
      </p:pic>
      <p:pic>
        <p:nvPicPr>
          <p:cNvPr id="92" name="Picture 9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Otherwise it is called \textbf{incompatible}.&#10;\end{document}" title="IguanaTex Bitmap Display">
            <a:extLst>
              <a:ext uri="{FF2B5EF4-FFF2-40B4-BE49-F238E27FC236}">
                <a16:creationId xmlns:a16="http://schemas.microsoft.com/office/drawing/2014/main" id="{85EA1A35-A085-B6AB-6D94-1A10655FE01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87" y="2707396"/>
            <a:ext cx="4086857" cy="227048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82EC9039-57DB-F3C8-D4EC-3CD7F66A5491}"/>
              </a:ext>
            </a:extLst>
          </p:cNvPr>
          <p:cNvSpPr/>
          <p:nvPr/>
        </p:nvSpPr>
        <p:spPr>
          <a:xfrm>
            <a:off x="968787" y="912341"/>
            <a:ext cx="9732885" cy="21522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9163BE8-2679-6946-680F-F85716C2BA13}"/>
              </a:ext>
            </a:extLst>
          </p:cNvPr>
          <p:cNvCxnSpPr>
            <a:cxnSpLocks/>
          </p:cNvCxnSpPr>
          <p:nvPr/>
        </p:nvCxnSpPr>
        <p:spPr>
          <a:xfrm>
            <a:off x="2134769" y="4992091"/>
            <a:ext cx="82191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11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$\bullet$ \textbf{Compatible \\compound\\ device:}&#10;\end{center}&#10;\end{document}" title="IguanaTex Bitmap Display">
            <a:extLst>
              <a:ext uri="{FF2B5EF4-FFF2-40B4-BE49-F238E27FC236}">
                <a16:creationId xmlns:a16="http://schemas.microsoft.com/office/drawing/2014/main" id="{0616C429-08C3-1DDD-D796-5631639EB0E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8" y="3665465"/>
            <a:ext cx="1657905" cy="784762"/>
          </a:xfrm>
          <a:prstGeom prst="rect">
            <a:avLst/>
          </a:prstGeom>
        </p:spPr>
      </p:pic>
      <p:pic>
        <p:nvPicPr>
          <p:cNvPr id="116" name="Picture 11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$\bullet$ \textbf{Incompatible \\compound\\ device:}&#10;\end{center}&#10;\end{document}" title="IguanaTex Bitmap Display">
            <a:extLst>
              <a:ext uri="{FF2B5EF4-FFF2-40B4-BE49-F238E27FC236}">
                <a16:creationId xmlns:a16="http://schemas.microsoft.com/office/drawing/2014/main" id="{90B94058-A29F-8C69-30CE-760DE34576B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6" y="5390978"/>
            <a:ext cx="1848381" cy="783238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0DD115DA-6DBD-8946-3BAD-B5669F9A17FA}"/>
              </a:ext>
            </a:extLst>
          </p:cNvPr>
          <p:cNvSpPr txBox="1"/>
          <p:nvPr/>
        </p:nvSpPr>
        <p:spPr>
          <a:xfrm>
            <a:off x="9504767" y="3163134"/>
            <a:ext cx="260853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“Classical Compatibility” </a:t>
            </a:r>
          </a:p>
          <a:p>
            <a:pPr algn="ctr"/>
            <a:r>
              <a:rPr lang="en-US" sz="1600" dirty="0"/>
              <a:t>See Buscemi’s talk;</a:t>
            </a:r>
          </a:p>
          <a:p>
            <a:pPr algn="ctr"/>
            <a:r>
              <a:rPr lang="en-US" sz="1600" dirty="0"/>
              <a:t>arXiv:2211.09226 </a:t>
            </a:r>
          </a:p>
        </p:txBody>
      </p:sp>
    </p:spTree>
    <p:extLst>
      <p:ext uri="{BB962C8B-B14F-4D97-AF65-F5344CB8AC3E}">
        <p14:creationId xmlns:p14="http://schemas.microsoft.com/office/powerpoint/2010/main" val="17118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531CBD-6DA3-6B14-F7DA-491776B11E5C}"/>
              </a:ext>
            </a:extLst>
          </p:cNvPr>
          <p:cNvCxnSpPr>
            <a:cxnSpLocks/>
          </p:cNvCxnSpPr>
          <p:nvPr/>
        </p:nvCxnSpPr>
        <p:spPr>
          <a:xfrm>
            <a:off x="2774731" y="2922495"/>
            <a:ext cx="482037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61F2E0-2D1F-6BF8-8B42-B7C0F2ADE911}"/>
              </a:ext>
            </a:extLst>
          </p:cNvPr>
          <p:cNvCxnSpPr>
            <a:cxnSpLocks/>
          </p:cNvCxnSpPr>
          <p:nvPr/>
        </p:nvCxnSpPr>
        <p:spPr>
          <a:xfrm>
            <a:off x="3410009" y="2913208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0$&#10;\end{document}" title="IguanaTex Bitmap Display">
            <a:extLst>
              <a:ext uri="{FF2B5EF4-FFF2-40B4-BE49-F238E27FC236}">
                <a16:creationId xmlns:a16="http://schemas.microsoft.com/office/drawing/2014/main" id="{905D5F29-BF13-451A-8C4B-0C9821D153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69" y="2593910"/>
            <a:ext cx="272762" cy="256000"/>
          </a:xfrm>
          <a:prstGeom prst="rect">
            <a:avLst/>
          </a:prstGeom>
        </p:spPr>
      </p:pic>
      <p:pic>
        <p:nvPicPr>
          <p:cNvPr id="63" name="Picture 6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1$&#10;\end{document}" title="IguanaTex Bitmap Display">
            <a:extLst>
              <a:ext uri="{FF2B5EF4-FFF2-40B4-BE49-F238E27FC236}">
                <a16:creationId xmlns:a16="http://schemas.microsoft.com/office/drawing/2014/main" id="{947DD90F-B258-C5A0-0693-11A21EB9C16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26" y="2617572"/>
            <a:ext cx="265143" cy="25295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DB4011E-850F-E2DA-F96F-26861C63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98" y="198699"/>
            <a:ext cx="959121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Processing PIDs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2248DB-1112-C9CE-FFF4-CBB3235E3F12}"/>
              </a:ext>
            </a:extLst>
          </p:cNvPr>
          <p:cNvCxnSpPr>
            <a:cxnSpLocks/>
          </p:cNvCxnSpPr>
          <p:nvPr/>
        </p:nvCxnSpPr>
        <p:spPr>
          <a:xfrm>
            <a:off x="8913822" y="2947150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'_1$&#10;\end{document}" title="IguanaTex Bitmap Display">
            <a:extLst>
              <a:ext uri="{FF2B5EF4-FFF2-40B4-BE49-F238E27FC236}">
                <a16:creationId xmlns:a16="http://schemas.microsoft.com/office/drawing/2014/main" id="{DD4CC92D-CEE5-4FC3-C66C-403C4AE3B40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864" y="2734218"/>
            <a:ext cx="288000" cy="252951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FC3230D-582D-D591-43F4-028901B77298}"/>
              </a:ext>
            </a:extLst>
          </p:cNvPr>
          <p:cNvCxnSpPr>
            <a:cxnSpLocks/>
          </p:cNvCxnSpPr>
          <p:nvPr/>
        </p:nvCxnSpPr>
        <p:spPr>
          <a:xfrm>
            <a:off x="7531599" y="2922532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'$&#10;\end{document}" title="IguanaTex Bitmap Display">
            <a:extLst>
              <a:ext uri="{FF2B5EF4-FFF2-40B4-BE49-F238E27FC236}">
                <a16:creationId xmlns:a16="http://schemas.microsoft.com/office/drawing/2014/main" id="{C4283AAC-50AC-BAA7-1A05-A517D9FE4F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95" y="2613315"/>
            <a:ext cx="295619" cy="255999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2CC8F365-A196-2C2F-8AAA-6FE76AF968E4}"/>
              </a:ext>
            </a:extLst>
          </p:cNvPr>
          <p:cNvSpPr/>
          <p:nvPr/>
        </p:nvSpPr>
        <p:spPr>
          <a:xfrm>
            <a:off x="2900648" y="2855768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$&#10;\end{document}" title="IguanaTex Bitmap Display">
            <a:extLst>
              <a:ext uri="{FF2B5EF4-FFF2-40B4-BE49-F238E27FC236}">
                <a16:creationId xmlns:a16="http://schemas.microsoft.com/office/drawing/2014/main" id="{3675F40E-2668-AB25-CCAA-D90970FBE8A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51" y="3055732"/>
            <a:ext cx="158477" cy="121905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EE8DD6B8-D8CF-38B5-970A-B25A76C7EF8E}"/>
              </a:ext>
            </a:extLst>
          </p:cNvPr>
          <p:cNvSpPr/>
          <p:nvPr/>
        </p:nvSpPr>
        <p:spPr>
          <a:xfrm>
            <a:off x="7750786" y="2850805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392C383C-6587-3B18-3395-18EB702A8E9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790" y="3050769"/>
            <a:ext cx="142629" cy="160915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C1FECF60-497E-29F5-6950-35F7A5C3ADDE}"/>
              </a:ext>
            </a:extLst>
          </p:cNvPr>
          <p:cNvSpPr/>
          <p:nvPr/>
        </p:nvSpPr>
        <p:spPr>
          <a:xfrm>
            <a:off x="3607596" y="284768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$&#10;\end{document}" title="IguanaTex Bitmap Display">
            <a:extLst>
              <a:ext uri="{FF2B5EF4-FFF2-40B4-BE49-F238E27FC236}">
                <a16:creationId xmlns:a16="http://schemas.microsoft.com/office/drawing/2014/main" id="{AB9D8156-55AE-0B6A-4BFF-CE34ABFD162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9" y="3047650"/>
            <a:ext cx="152382" cy="119467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1803DECC-0B3E-5F00-C073-FB9C89E33FE6}"/>
              </a:ext>
            </a:extLst>
          </p:cNvPr>
          <p:cNvSpPr/>
          <p:nvPr/>
        </p:nvSpPr>
        <p:spPr>
          <a:xfrm>
            <a:off x="9130985" y="2898434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84BD4D34-5423-0CC5-A72F-CEB66366DDC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88" y="3098398"/>
            <a:ext cx="136534" cy="158477"/>
          </a:xfrm>
          <a:prstGeom prst="rect">
            <a:avLst/>
          </a:prstGeom>
        </p:spPr>
      </p:pic>
      <p:pic>
        <p:nvPicPr>
          <p:cNvPr id="75" name="Picture 74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Device transformation:&#10;\end{itemize}&#10;&#10;\end{document}" title="IguanaTex Bitmap Display">
            <a:extLst>
              <a:ext uri="{FF2B5EF4-FFF2-40B4-BE49-F238E27FC236}">
                <a16:creationId xmlns:a16="http://schemas.microsoft.com/office/drawing/2014/main" id="{5CDDB9AB-0843-3B08-2138-674879DBD8A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3" y="4467197"/>
            <a:ext cx="2745912" cy="181335"/>
          </a:xfrm>
          <a:prstGeom prst="rect">
            <a:avLst/>
          </a:prstGeom>
        </p:spPr>
      </p:pic>
      <p:pic>
        <p:nvPicPr>
          <p:cNvPr id="11" name="Picture 10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processing of a PID is facilitated by a \textbf{four-comb}.&#10;\end{itemize}&#10;&#10;\end{document}" title="IguanaTex Bitmap Display">
            <a:extLst>
              <a:ext uri="{FF2B5EF4-FFF2-40B4-BE49-F238E27FC236}">
                <a16:creationId xmlns:a16="http://schemas.microsoft.com/office/drawing/2014/main" id="{E820AE00-DCA3-6DA1-5FDF-F2AFE93B1BF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09" y="1133300"/>
            <a:ext cx="6354303" cy="230097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328B749-3F09-4B09-3787-BDDAF2DB0C9D}"/>
              </a:ext>
            </a:extLst>
          </p:cNvPr>
          <p:cNvSpPr/>
          <p:nvPr/>
        </p:nvSpPr>
        <p:spPr>
          <a:xfrm>
            <a:off x="3261815" y="1930178"/>
            <a:ext cx="5629701" cy="1496263"/>
          </a:xfrm>
          <a:custGeom>
            <a:avLst/>
            <a:gdLst>
              <a:gd name="connsiteX0" fmla="*/ 0 w 5629701"/>
              <a:gd name="connsiteY0" fmla="*/ 0 h 1496263"/>
              <a:gd name="connsiteX1" fmla="*/ 5629699 w 5629701"/>
              <a:gd name="connsiteY1" fmla="*/ 0 h 1496263"/>
              <a:gd name="connsiteX2" fmla="*/ 5629699 w 5629701"/>
              <a:gd name="connsiteY2" fmla="*/ 24855 h 1496263"/>
              <a:gd name="connsiteX3" fmla="*/ 5629701 w 5629701"/>
              <a:gd name="connsiteY3" fmla="*/ 24855 h 1496263"/>
              <a:gd name="connsiteX4" fmla="*/ 5629701 w 5629701"/>
              <a:gd name="connsiteY4" fmla="*/ 1496263 h 1496263"/>
              <a:gd name="connsiteX5" fmla="*/ 4840941 w 5629701"/>
              <a:gd name="connsiteY5" fmla="*/ 1496263 h 1496263"/>
              <a:gd name="connsiteX6" fmla="*/ 4840941 w 5629701"/>
              <a:gd name="connsiteY6" fmla="*/ 508716 h 1496263"/>
              <a:gd name="connsiteX7" fmla="*/ 818021 w 5629701"/>
              <a:gd name="connsiteY7" fmla="*/ 508716 h 1496263"/>
              <a:gd name="connsiteX8" fmla="*/ 818021 w 5629701"/>
              <a:gd name="connsiteY8" fmla="*/ 502968 h 1496263"/>
              <a:gd name="connsiteX9" fmla="*/ 239331 w 5629701"/>
              <a:gd name="connsiteY9" fmla="*/ 502968 h 1496263"/>
              <a:gd name="connsiteX10" fmla="*/ 239331 w 5629701"/>
              <a:gd name="connsiteY10" fmla="*/ 1493673 h 1496263"/>
              <a:gd name="connsiteX11" fmla="*/ 2 w 5629701"/>
              <a:gd name="connsiteY11" fmla="*/ 1493673 h 1496263"/>
              <a:gd name="connsiteX12" fmla="*/ 2 w 5629701"/>
              <a:gd name="connsiteY12" fmla="*/ 508716 h 1496263"/>
              <a:gd name="connsiteX13" fmla="*/ 0 w 5629701"/>
              <a:gd name="connsiteY13" fmla="*/ 508716 h 149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29701" h="1496263">
                <a:moveTo>
                  <a:pt x="0" y="0"/>
                </a:moveTo>
                <a:lnTo>
                  <a:pt x="5629699" y="0"/>
                </a:lnTo>
                <a:lnTo>
                  <a:pt x="5629699" y="24855"/>
                </a:lnTo>
                <a:lnTo>
                  <a:pt x="5629701" y="24855"/>
                </a:lnTo>
                <a:lnTo>
                  <a:pt x="5629701" y="1496263"/>
                </a:lnTo>
                <a:lnTo>
                  <a:pt x="4840941" y="1496263"/>
                </a:lnTo>
                <a:lnTo>
                  <a:pt x="4840941" y="508716"/>
                </a:lnTo>
                <a:lnTo>
                  <a:pt x="818021" y="508716"/>
                </a:lnTo>
                <a:lnTo>
                  <a:pt x="818021" y="502968"/>
                </a:lnTo>
                <a:lnTo>
                  <a:pt x="239331" y="502968"/>
                </a:lnTo>
                <a:lnTo>
                  <a:pt x="239331" y="1493673"/>
                </a:lnTo>
                <a:lnTo>
                  <a:pt x="2" y="1493673"/>
                </a:lnTo>
                <a:lnTo>
                  <a:pt x="2" y="508716"/>
                </a:lnTo>
                <a:lnTo>
                  <a:pt x="0" y="5087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548640" rtlCol="0" anchor="b" anchorCtr="0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74" name="Picture 7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\Lambda_{x_1|x_0}\}_{x_0,x_1}$&#10;\end{document}" title="IguanaTex Bitmap Display">
            <a:extLst>
              <a:ext uri="{FF2B5EF4-FFF2-40B4-BE49-F238E27FC236}">
                <a16:creationId xmlns:a16="http://schemas.microsoft.com/office/drawing/2014/main" id="{D4C2D8C8-93F1-1EF4-D1AE-7B61809E4391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01" y="2075006"/>
            <a:ext cx="1368381" cy="280381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FAA3CC-2F2E-C36B-D613-1A0462F273CA}"/>
              </a:ext>
            </a:extLst>
          </p:cNvPr>
          <p:cNvCxnSpPr>
            <a:cxnSpLocks/>
          </p:cNvCxnSpPr>
          <p:nvPr/>
        </p:nvCxnSpPr>
        <p:spPr>
          <a:xfrm>
            <a:off x="2034191" y="2924933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BF3E254-C2E4-BE61-674B-A850EB24A08F}"/>
              </a:ext>
            </a:extLst>
          </p:cNvPr>
          <p:cNvSpPr/>
          <p:nvPr/>
        </p:nvSpPr>
        <p:spPr>
          <a:xfrm>
            <a:off x="2236461" y="285820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'_0$&#10;\end{document}" title="IguanaTex Bitmap Display">
            <a:extLst>
              <a:ext uri="{FF2B5EF4-FFF2-40B4-BE49-F238E27FC236}">
                <a16:creationId xmlns:a16="http://schemas.microsoft.com/office/drawing/2014/main" id="{C2C217D9-053F-53C1-F3FF-DDA9BD0F10C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64" y="3058170"/>
            <a:ext cx="158477" cy="20480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84E8A0-A11E-6868-BF14-AD189229B090}"/>
              </a:ext>
            </a:extLst>
          </p:cNvPr>
          <p:cNvCxnSpPr>
            <a:cxnSpLocks/>
          </p:cNvCxnSpPr>
          <p:nvPr/>
        </p:nvCxnSpPr>
        <p:spPr>
          <a:xfrm>
            <a:off x="4170259" y="2929933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E97774D-BA52-267D-BFDB-DA642A56C026}"/>
              </a:ext>
            </a:extLst>
          </p:cNvPr>
          <p:cNvSpPr/>
          <p:nvPr/>
        </p:nvSpPr>
        <p:spPr>
          <a:xfrm>
            <a:off x="4372529" y="286320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'$&#10;\end{document}" title="IguanaTex Bitmap Display">
            <a:extLst>
              <a:ext uri="{FF2B5EF4-FFF2-40B4-BE49-F238E27FC236}">
                <a16:creationId xmlns:a16="http://schemas.microsoft.com/office/drawing/2014/main" id="{4253E439-E272-D6E2-190E-0E4B67BF0B9F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32" y="3063170"/>
            <a:ext cx="152382" cy="202362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F483FB6-870B-4DE4-DE13-7AF35CF21A6C}"/>
              </a:ext>
            </a:extLst>
          </p:cNvPr>
          <p:cNvCxnSpPr>
            <a:cxnSpLocks/>
          </p:cNvCxnSpPr>
          <p:nvPr/>
        </p:nvCxnSpPr>
        <p:spPr>
          <a:xfrm>
            <a:off x="6365205" y="2929933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72414A77-724F-1C7A-437D-F0C271355C40}"/>
              </a:ext>
            </a:extLst>
          </p:cNvPr>
          <p:cNvSpPr/>
          <p:nvPr/>
        </p:nvSpPr>
        <p:spPr>
          <a:xfrm>
            <a:off x="6584392" y="285820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 title="IguanaTex Bitmap Display">
            <a:extLst>
              <a:ext uri="{FF2B5EF4-FFF2-40B4-BE49-F238E27FC236}">
                <a16:creationId xmlns:a16="http://schemas.microsoft.com/office/drawing/2014/main" id="{02C6FC27-D3B8-0724-E024-DBB60207D27F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97" y="3058171"/>
            <a:ext cx="142629" cy="204801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09323EC-DA3D-6E2D-513F-2D99AF03B857}"/>
              </a:ext>
            </a:extLst>
          </p:cNvPr>
          <p:cNvCxnSpPr>
            <a:cxnSpLocks/>
          </p:cNvCxnSpPr>
          <p:nvPr/>
        </p:nvCxnSpPr>
        <p:spPr>
          <a:xfrm>
            <a:off x="10087427" y="2963146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D4648184-515E-5B65-2AA9-89936452EA12}"/>
              </a:ext>
            </a:extLst>
          </p:cNvPr>
          <p:cNvSpPr/>
          <p:nvPr/>
        </p:nvSpPr>
        <p:spPr>
          <a:xfrm>
            <a:off x="10304590" y="2914430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'_1$&#10;\end{document}" title="IguanaTex Bitmap Display">
            <a:extLst>
              <a:ext uri="{FF2B5EF4-FFF2-40B4-BE49-F238E27FC236}">
                <a16:creationId xmlns:a16="http://schemas.microsoft.com/office/drawing/2014/main" id="{B71C8EB6-98AF-9D3B-FD76-318AADEB3631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593" y="3114395"/>
            <a:ext cx="136534" cy="202363"/>
          </a:xfrm>
          <a:prstGeom prst="rect">
            <a:avLst/>
          </a:prstGeom>
        </p:spPr>
      </p:pic>
      <p:pic>
        <p:nvPicPr>
          <p:cNvPr id="80" name="Picture 7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{\Lambda_{x_1|x_0}\}_{x_0,x_1},\;\;\Delta\tau_{\text{pd}},\;\;\Delta\tau_{\text{qd}})\mapsto(\{\Lambda'_{x_1|x_0}\}_{x_0,x_1},\;\;\Delta\tau'_{\text{pd}},\;\;\Delta\tau'_{\text{qd}}).\]&#10;\end{document}" title="IguanaTex Bitmap Display">
            <a:extLst>
              <a:ext uri="{FF2B5EF4-FFF2-40B4-BE49-F238E27FC236}">
                <a16:creationId xmlns:a16="http://schemas.microsoft.com/office/drawing/2014/main" id="{07496C42-C1AC-4B8E-39E7-E4FC2066CBCC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63" y="5038763"/>
            <a:ext cx="6908950" cy="316952"/>
          </a:xfrm>
          <a:prstGeom prst="rect">
            <a:avLst/>
          </a:prstGeom>
        </p:spPr>
      </p:pic>
      <p:pic>
        <p:nvPicPr>
          <p:cNvPr id="18" name="Picture 17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A resource theory emerges by restricting the allowable four-combs.&#10;\end{itemize}&#10;&#10;\end{document}" title="IguanaTex Bitmap Display">
            <a:extLst>
              <a:ext uri="{FF2B5EF4-FFF2-40B4-BE49-F238E27FC236}">
                <a16:creationId xmlns:a16="http://schemas.microsoft.com/office/drawing/2014/main" id="{FC62F923-256C-842E-DBBD-9AECB6FFE67C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5796199"/>
            <a:ext cx="7605354" cy="23314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D555CC8-8432-34E5-31DA-A2A320654CE2}"/>
              </a:ext>
            </a:extLst>
          </p:cNvPr>
          <p:cNvSpPr txBox="1"/>
          <p:nvPr/>
        </p:nvSpPr>
        <p:spPr>
          <a:xfrm>
            <a:off x="9558448" y="1348396"/>
            <a:ext cx="2442335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Chiribella</a:t>
            </a:r>
            <a:r>
              <a:rPr lang="en-US" sz="1400" dirty="0"/>
              <a:t> </a:t>
            </a:r>
            <a:r>
              <a:rPr lang="en-US" sz="1400" i="1" dirty="0"/>
              <a:t>et al. PRA </a:t>
            </a:r>
            <a:r>
              <a:rPr lang="en-US" sz="1400" b="1" dirty="0"/>
              <a:t>80 </a:t>
            </a:r>
            <a:r>
              <a:rPr lang="en-US" sz="1400" dirty="0"/>
              <a:t>(2009)</a:t>
            </a:r>
            <a:endParaRPr lang="en-US" sz="1400" i="1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FCF535-54C6-6CF6-A5CE-6C06EF8F384D}"/>
              </a:ext>
            </a:extLst>
          </p:cNvPr>
          <p:cNvSpPr/>
          <p:nvPr/>
        </p:nvSpPr>
        <p:spPr>
          <a:xfrm>
            <a:off x="2617072" y="2719980"/>
            <a:ext cx="7481521" cy="1461542"/>
          </a:xfrm>
          <a:custGeom>
            <a:avLst/>
            <a:gdLst>
              <a:gd name="connsiteX0" fmla="*/ 1367077 w 7481521"/>
              <a:gd name="connsiteY0" fmla="*/ 0 h 1461542"/>
              <a:gd name="connsiteX1" fmla="*/ 1521553 w 7481521"/>
              <a:gd name="connsiteY1" fmla="*/ 0 h 1461542"/>
              <a:gd name="connsiteX2" fmla="*/ 1521553 w 7481521"/>
              <a:gd name="connsiteY2" fmla="*/ 832199 h 1461542"/>
              <a:gd name="connsiteX3" fmla="*/ 4333182 w 7481521"/>
              <a:gd name="connsiteY3" fmla="*/ 832199 h 1461542"/>
              <a:gd name="connsiteX4" fmla="*/ 4333182 w 7481521"/>
              <a:gd name="connsiteY4" fmla="*/ 14648 h 1461542"/>
              <a:gd name="connsiteX5" fmla="*/ 4914526 w 7481521"/>
              <a:gd name="connsiteY5" fmla="*/ 14648 h 1461542"/>
              <a:gd name="connsiteX6" fmla="*/ 4914526 w 7481521"/>
              <a:gd name="connsiteY6" fmla="*/ 832199 h 1461542"/>
              <a:gd name="connsiteX7" fmla="*/ 6900176 w 7481521"/>
              <a:gd name="connsiteY7" fmla="*/ 832199 h 1461542"/>
              <a:gd name="connsiteX8" fmla="*/ 6900176 w 7481521"/>
              <a:gd name="connsiteY8" fmla="*/ 13482 h 1461542"/>
              <a:gd name="connsiteX9" fmla="*/ 7481520 w 7481521"/>
              <a:gd name="connsiteY9" fmla="*/ 13482 h 1461542"/>
              <a:gd name="connsiteX10" fmla="*/ 7481520 w 7481521"/>
              <a:gd name="connsiteY10" fmla="*/ 832199 h 1461542"/>
              <a:gd name="connsiteX11" fmla="*/ 7481521 w 7481521"/>
              <a:gd name="connsiteY11" fmla="*/ 832199 h 1461542"/>
              <a:gd name="connsiteX12" fmla="*/ 7481521 w 7481521"/>
              <a:gd name="connsiteY12" fmla="*/ 1461542 h 1461542"/>
              <a:gd name="connsiteX13" fmla="*/ 1 w 7481521"/>
              <a:gd name="connsiteY13" fmla="*/ 1461542 h 1461542"/>
              <a:gd name="connsiteX14" fmla="*/ 1 w 7481521"/>
              <a:gd name="connsiteY14" fmla="*/ 1158951 h 1461542"/>
              <a:gd name="connsiteX15" fmla="*/ 0 w 7481521"/>
              <a:gd name="connsiteY15" fmla="*/ 1158951 h 1461542"/>
              <a:gd name="connsiteX16" fmla="*/ 0 w 7481521"/>
              <a:gd name="connsiteY16" fmla="*/ 14237 h 1461542"/>
              <a:gd name="connsiteX17" fmla="*/ 154477 w 7481521"/>
              <a:gd name="connsiteY17" fmla="*/ 14237 h 1461542"/>
              <a:gd name="connsiteX18" fmla="*/ 154477 w 7481521"/>
              <a:gd name="connsiteY18" fmla="*/ 832199 h 1461542"/>
              <a:gd name="connsiteX19" fmla="*/ 1367077 w 7481521"/>
              <a:gd name="connsiteY19" fmla="*/ 832199 h 146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81521" h="1461542">
                <a:moveTo>
                  <a:pt x="1367077" y="0"/>
                </a:moveTo>
                <a:lnTo>
                  <a:pt x="1521553" y="0"/>
                </a:lnTo>
                <a:lnTo>
                  <a:pt x="1521553" y="832199"/>
                </a:lnTo>
                <a:lnTo>
                  <a:pt x="4333182" y="832199"/>
                </a:lnTo>
                <a:lnTo>
                  <a:pt x="4333182" y="14648"/>
                </a:lnTo>
                <a:lnTo>
                  <a:pt x="4914526" y="14648"/>
                </a:lnTo>
                <a:lnTo>
                  <a:pt x="4914526" y="832199"/>
                </a:lnTo>
                <a:lnTo>
                  <a:pt x="6900176" y="832199"/>
                </a:lnTo>
                <a:lnTo>
                  <a:pt x="6900176" y="13482"/>
                </a:lnTo>
                <a:lnTo>
                  <a:pt x="7481520" y="13482"/>
                </a:lnTo>
                <a:lnTo>
                  <a:pt x="7481520" y="832199"/>
                </a:lnTo>
                <a:lnTo>
                  <a:pt x="7481521" y="832199"/>
                </a:lnTo>
                <a:lnTo>
                  <a:pt x="7481521" y="1461542"/>
                </a:lnTo>
                <a:lnTo>
                  <a:pt x="1" y="1461542"/>
                </a:lnTo>
                <a:lnTo>
                  <a:pt x="1" y="1158951"/>
                </a:lnTo>
                <a:lnTo>
                  <a:pt x="0" y="1158951"/>
                </a:lnTo>
                <a:lnTo>
                  <a:pt x="0" y="14237"/>
                </a:lnTo>
                <a:lnTo>
                  <a:pt x="154477" y="14237"/>
                </a:lnTo>
                <a:lnTo>
                  <a:pt x="154477" y="832199"/>
                </a:lnTo>
                <a:lnTo>
                  <a:pt x="1367077" y="83219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6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6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8" grpId="0" animBg="1"/>
      <p:bldP spid="43" grpId="0" animBg="1"/>
      <p:bldP spid="25" grpId="0" animBg="1"/>
      <p:bldP spid="34" grpId="0" animBg="1"/>
      <p:bldP spid="47" grpId="0" animBg="1"/>
      <p:bldP spid="58" grpId="0" animBg="1"/>
      <p:bldP spid="8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C3E1F0-F8B1-7DF6-7CDD-A20D54D11D8A}"/>
              </a:ext>
            </a:extLst>
          </p:cNvPr>
          <p:cNvSpPr txBox="1"/>
          <p:nvPr/>
        </p:nvSpPr>
        <p:spPr>
          <a:xfrm>
            <a:off x="1381874" y="3136612"/>
            <a:ext cx="977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General Framework of Quantum Devices and Delay Times</a:t>
            </a:r>
          </a:p>
        </p:txBody>
      </p:sp>
    </p:spTree>
    <p:extLst>
      <p:ext uri="{BB962C8B-B14F-4D97-AF65-F5344CB8AC3E}">
        <p14:creationId xmlns:p14="http://schemas.microsoft.com/office/powerpoint/2010/main" val="2011642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DB4011E-850F-E2DA-F96F-26861C63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60" y="196708"/>
            <a:ext cx="10378080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A Resource Theory of Quantum Memory</a:t>
            </a:r>
          </a:p>
        </p:txBody>
      </p:sp>
      <p:pic>
        <p:nvPicPr>
          <p:cNvPr id="70" name="Picture 69" descr="\documentclass{article}&#10;\usepackage{amsmath,amssymb,amsthm}&#10;\textwidth=5.8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We do not allow combs that utilize \textbf{long} quantum memory.&#10;\end{itemize}&#10;&#10;\end{document}" title="IguanaTex Bitmap Display">
            <a:extLst>
              <a:ext uri="{FF2B5EF4-FFF2-40B4-BE49-F238E27FC236}">
                <a16:creationId xmlns:a16="http://schemas.microsoft.com/office/drawing/2014/main" id="{EDA3113F-5B49-B59C-3222-DA6D5BC9ED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62" y="1075945"/>
            <a:ext cx="6814499" cy="227049"/>
          </a:xfrm>
          <a:prstGeom prst="rect">
            <a:avLst/>
          </a:prstGeom>
        </p:spPr>
      </p:pic>
      <p:pic>
        <p:nvPicPr>
          <p:cNvPr id="93" name="Picture 92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We call these combs \textbf{bounded quantum memory} (BQM), and they define the free operations in this QRT.&#10;\end{itemize}&#10;&#10;\end{document}" title="IguanaTex Bitmap Display">
            <a:extLst>
              <a:ext uri="{FF2B5EF4-FFF2-40B4-BE49-F238E27FC236}">
                <a16:creationId xmlns:a16="http://schemas.microsoft.com/office/drawing/2014/main" id="{B98DF0E8-F7E7-8B82-146B-03199770054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8" y="5913886"/>
            <a:ext cx="9654882" cy="542482"/>
          </a:xfrm>
          <a:prstGeom prst="rect">
            <a:avLst/>
          </a:prstGeom>
        </p:spPr>
      </p:pic>
      <p:pic>
        <p:nvPicPr>
          <p:cNvPr id="23" name="Picture 22" descr="\documentclass{article}&#10;\usepackage{amsmath,amssymb,amsthm}&#10;\textwidth=5.8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-$] The free combs have quantum memories with coherence time $\Delta \tau_{\text{q-mem}}\approx 0$.&#10;\end{itemize}&#10;&#10;\end{document}" title="IguanaTex Bitmap Display">
            <a:extLst>
              <a:ext uri="{FF2B5EF4-FFF2-40B4-BE49-F238E27FC236}">
                <a16:creationId xmlns:a16="http://schemas.microsoft.com/office/drawing/2014/main" id="{9C9A8A77-96AB-4B4E-D9A9-C857E67A3BA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05" y="1641465"/>
            <a:ext cx="8601935" cy="25447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64269E-817F-3709-A119-2172AA51355F}"/>
              </a:ext>
            </a:extLst>
          </p:cNvPr>
          <p:cNvCxnSpPr>
            <a:cxnSpLocks/>
          </p:cNvCxnSpPr>
          <p:nvPr/>
        </p:nvCxnSpPr>
        <p:spPr>
          <a:xfrm flipH="1" flipV="1">
            <a:off x="9659007" y="1916849"/>
            <a:ext cx="352096" cy="317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&#10;\begin{center}&#10;As long as the\\ quantum delay time \\of the devices they transform.&#10;\end{center}}&#10;\end{document}" title="IguanaTex Bitmap Display">
            <a:extLst>
              <a:ext uri="{FF2B5EF4-FFF2-40B4-BE49-F238E27FC236}">
                <a16:creationId xmlns:a16="http://schemas.microsoft.com/office/drawing/2014/main" id="{A908AA1E-60DF-3F49-D2B1-980008BABA9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335" y="2195520"/>
            <a:ext cx="2622171" cy="671696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9F2636E-7F33-E0F9-6315-D7B412F415E7}"/>
              </a:ext>
            </a:extLst>
          </p:cNvPr>
          <p:cNvCxnSpPr>
            <a:cxnSpLocks/>
          </p:cNvCxnSpPr>
          <p:nvPr/>
        </p:nvCxnSpPr>
        <p:spPr>
          <a:xfrm>
            <a:off x="5733468" y="3284513"/>
            <a:ext cx="0" cy="18169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'_{\text{qd}}=s'_1-s'_0\approx 0$&#10;\end{document}" title="IguanaTex Bitmap Display">
            <a:extLst>
              <a:ext uri="{FF2B5EF4-FFF2-40B4-BE49-F238E27FC236}">
                <a16:creationId xmlns:a16="http://schemas.microsoft.com/office/drawing/2014/main" id="{22E29D7D-9A2B-601A-8AE1-F202D33176F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58" y="4982631"/>
            <a:ext cx="1685944" cy="237714"/>
          </a:xfrm>
          <a:prstGeom prst="rect">
            <a:avLst/>
          </a:prstGeom>
        </p:spPr>
      </p:pic>
      <p:sp>
        <p:nvSpPr>
          <p:cNvPr id="106" name="Right Brace 105">
            <a:extLst>
              <a:ext uri="{FF2B5EF4-FFF2-40B4-BE49-F238E27FC236}">
                <a16:creationId xmlns:a16="http://schemas.microsoft.com/office/drawing/2014/main" id="{E96B744A-8032-E7D0-912C-21A02926EDFA}"/>
              </a:ext>
            </a:extLst>
          </p:cNvPr>
          <p:cNvSpPr/>
          <p:nvPr/>
        </p:nvSpPr>
        <p:spPr>
          <a:xfrm rot="5400000">
            <a:off x="3400660" y="3028933"/>
            <a:ext cx="209894" cy="44557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5C4ACD8-1E75-46B0-B9B6-C5DEE3CCBB68}"/>
              </a:ext>
            </a:extLst>
          </p:cNvPr>
          <p:cNvCxnSpPr>
            <a:cxnSpLocks/>
          </p:cNvCxnSpPr>
          <p:nvPr/>
        </p:nvCxnSpPr>
        <p:spPr>
          <a:xfrm>
            <a:off x="1363843" y="3128836"/>
            <a:ext cx="0" cy="15065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10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'_{\text{pd}}=t'_0-s'_0$&#10;\end{document}" title="IguanaTex Bitmap Display">
            <a:extLst>
              <a:ext uri="{FF2B5EF4-FFF2-40B4-BE49-F238E27FC236}">
                <a16:creationId xmlns:a16="http://schemas.microsoft.com/office/drawing/2014/main" id="{E0415817-C524-21B0-B0AF-B18AF201552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89" y="5419188"/>
            <a:ext cx="1290973" cy="237714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B0BF9AB-0A04-688D-F83C-7668DAC81644}"/>
              </a:ext>
            </a:extLst>
          </p:cNvPr>
          <p:cNvCxnSpPr>
            <a:cxnSpLocks/>
          </p:cNvCxnSpPr>
          <p:nvPr/>
        </p:nvCxnSpPr>
        <p:spPr>
          <a:xfrm>
            <a:off x="1844566" y="3284513"/>
            <a:ext cx="482037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E716626-2EF8-0988-266E-1768AA3A672D}"/>
              </a:ext>
            </a:extLst>
          </p:cNvPr>
          <p:cNvCxnSpPr>
            <a:cxnSpLocks/>
          </p:cNvCxnSpPr>
          <p:nvPr/>
        </p:nvCxnSpPr>
        <p:spPr>
          <a:xfrm>
            <a:off x="2479844" y="3275226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0$&#10;\end{document}" title="IguanaTex Bitmap Display">
            <a:extLst>
              <a:ext uri="{FF2B5EF4-FFF2-40B4-BE49-F238E27FC236}">
                <a16:creationId xmlns:a16="http://schemas.microsoft.com/office/drawing/2014/main" id="{444AE1DF-E536-CB27-575C-A98011BAF35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69" y="2756230"/>
            <a:ext cx="272762" cy="256000"/>
          </a:xfrm>
          <a:prstGeom prst="rect">
            <a:avLst/>
          </a:prstGeom>
        </p:spPr>
      </p:pic>
      <p:pic>
        <p:nvPicPr>
          <p:cNvPr id="5" name="Picture 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1$&#10;\end{document}" title="IguanaTex Bitmap Display">
            <a:extLst>
              <a:ext uri="{FF2B5EF4-FFF2-40B4-BE49-F238E27FC236}">
                <a16:creationId xmlns:a16="http://schemas.microsoft.com/office/drawing/2014/main" id="{2B7224A8-5FD0-90F0-ED8F-292993AB4B1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86" y="2979590"/>
            <a:ext cx="265143" cy="25295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AED262-5D0C-100B-01BC-7F6945FE1225}"/>
              </a:ext>
            </a:extLst>
          </p:cNvPr>
          <p:cNvCxnSpPr>
            <a:cxnSpLocks/>
          </p:cNvCxnSpPr>
          <p:nvPr/>
        </p:nvCxnSpPr>
        <p:spPr>
          <a:xfrm>
            <a:off x="7983657" y="3309168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'_1$&#10;\end{document}" title="IguanaTex Bitmap Display">
            <a:extLst>
              <a:ext uri="{FF2B5EF4-FFF2-40B4-BE49-F238E27FC236}">
                <a16:creationId xmlns:a16="http://schemas.microsoft.com/office/drawing/2014/main" id="{45E3D0C0-AB71-2C0B-26B7-679B8FBB213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699" y="3096236"/>
            <a:ext cx="288000" cy="25295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1A5E55-52AE-3919-5D51-AF71260E01EC}"/>
              </a:ext>
            </a:extLst>
          </p:cNvPr>
          <p:cNvCxnSpPr>
            <a:cxnSpLocks/>
          </p:cNvCxnSpPr>
          <p:nvPr/>
        </p:nvCxnSpPr>
        <p:spPr>
          <a:xfrm>
            <a:off x="6601434" y="3284550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'$&#10;\end{document}" title="IguanaTex Bitmap Display">
            <a:extLst>
              <a:ext uri="{FF2B5EF4-FFF2-40B4-BE49-F238E27FC236}">
                <a16:creationId xmlns:a16="http://schemas.microsoft.com/office/drawing/2014/main" id="{757D773D-AD63-154B-5807-700FC7B4D39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230" y="2975333"/>
            <a:ext cx="295619" cy="25599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6F44936-7B69-0D8D-24D5-56895CF15C76}"/>
              </a:ext>
            </a:extLst>
          </p:cNvPr>
          <p:cNvSpPr/>
          <p:nvPr/>
        </p:nvSpPr>
        <p:spPr>
          <a:xfrm>
            <a:off x="1970483" y="321778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$&#10;\end{document}" title="IguanaTex Bitmap Display">
            <a:extLst>
              <a:ext uri="{FF2B5EF4-FFF2-40B4-BE49-F238E27FC236}">
                <a16:creationId xmlns:a16="http://schemas.microsoft.com/office/drawing/2014/main" id="{7CCFB8DD-A5F6-53B8-CECB-F05474F9884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86" y="3417750"/>
            <a:ext cx="158477" cy="12190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3AE6595-3203-4CD0-1E99-5D055BF1AE91}"/>
              </a:ext>
            </a:extLst>
          </p:cNvPr>
          <p:cNvSpPr/>
          <p:nvPr/>
        </p:nvSpPr>
        <p:spPr>
          <a:xfrm>
            <a:off x="6820621" y="3212823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75F63AF1-00A2-33BA-25DF-82B517A0161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25" y="3412787"/>
            <a:ext cx="142629" cy="16091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92F056D-5B0A-D2F3-E811-2F3D16C8B7B6}"/>
              </a:ext>
            </a:extLst>
          </p:cNvPr>
          <p:cNvSpPr/>
          <p:nvPr/>
        </p:nvSpPr>
        <p:spPr>
          <a:xfrm>
            <a:off x="2677431" y="3209704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$&#10;\end{document}" title="IguanaTex Bitmap Display">
            <a:extLst>
              <a:ext uri="{FF2B5EF4-FFF2-40B4-BE49-F238E27FC236}">
                <a16:creationId xmlns:a16="http://schemas.microsoft.com/office/drawing/2014/main" id="{2F651DF1-2ECA-FE54-A0A9-BF18981D67A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34" y="3409668"/>
            <a:ext cx="152382" cy="11946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1D7A637-59B6-BBA9-4AD7-4E2E2BFC248C}"/>
              </a:ext>
            </a:extLst>
          </p:cNvPr>
          <p:cNvSpPr/>
          <p:nvPr/>
        </p:nvSpPr>
        <p:spPr>
          <a:xfrm>
            <a:off x="8200820" y="3260452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C4064062-53B0-50C6-AE5E-607374848F8F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23" y="3460416"/>
            <a:ext cx="136534" cy="158477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EE31924-F9F0-414B-BFF3-A54C924F4D85}"/>
              </a:ext>
            </a:extLst>
          </p:cNvPr>
          <p:cNvSpPr/>
          <p:nvPr/>
        </p:nvSpPr>
        <p:spPr>
          <a:xfrm>
            <a:off x="2331650" y="2292196"/>
            <a:ext cx="5629701" cy="1496263"/>
          </a:xfrm>
          <a:custGeom>
            <a:avLst/>
            <a:gdLst>
              <a:gd name="connsiteX0" fmla="*/ 0 w 5629701"/>
              <a:gd name="connsiteY0" fmla="*/ 0 h 1496263"/>
              <a:gd name="connsiteX1" fmla="*/ 5629699 w 5629701"/>
              <a:gd name="connsiteY1" fmla="*/ 0 h 1496263"/>
              <a:gd name="connsiteX2" fmla="*/ 5629699 w 5629701"/>
              <a:gd name="connsiteY2" fmla="*/ 24855 h 1496263"/>
              <a:gd name="connsiteX3" fmla="*/ 5629701 w 5629701"/>
              <a:gd name="connsiteY3" fmla="*/ 24855 h 1496263"/>
              <a:gd name="connsiteX4" fmla="*/ 5629701 w 5629701"/>
              <a:gd name="connsiteY4" fmla="*/ 1496263 h 1496263"/>
              <a:gd name="connsiteX5" fmla="*/ 4840941 w 5629701"/>
              <a:gd name="connsiteY5" fmla="*/ 1496263 h 1496263"/>
              <a:gd name="connsiteX6" fmla="*/ 4840941 w 5629701"/>
              <a:gd name="connsiteY6" fmla="*/ 508716 h 1496263"/>
              <a:gd name="connsiteX7" fmla="*/ 818021 w 5629701"/>
              <a:gd name="connsiteY7" fmla="*/ 508716 h 1496263"/>
              <a:gd name="connsiteX8" fmla="*/ 818021 w 5629701"/>
              <a:gd name="connsiteY8" fmla="*/ 502968 h 1496263"/>
              <a:gd name="connsiteX9" fmla="*/ 239331 w 5629701"/>
              <a:gd name="connsiteY9" fmla="*/ 502968 h 1496263"/>
              <a:gd name="connsiteX10" fmla="*/ 239331 w 5629701"/>
              <a:gd name="connsiteY10" fmla="*/ 1493673 h 1496263"/>
              <a:gd name="connsiteX11" fmla="*/ 2 w 5629701"/>
              <a:gd name="connsiteY11" fmla="*/ 1493673 h 1496263"/>
              <a:gd name="connsiteX12" fmla="*/ 2 w 5629701"/>
              <a:gd name="connsiteY12" fmla="*/ 508716 h 1496263"/>
              <a:gd name="connsiteX13" fmla="*/ 0 w 5629701"/>
              <a:gd name="connsiteY13" fmla="*/ 508716 h 149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29701" h="1496263">
                <a:moveTo>
                  <a:pt x="0" y="0"/>
                </a:moveTo>
                <a:lnTo>
                  <a:pt x="5629699" y="0"/>
                </a:lnTo>
                <a:lnTo>
                  <a:pt x="5629699" y="24855"/>
                </a:lnTo>
                <a:lnTo>
                  <a:pt x="5629701" y="24855"/>
                </a:lnTo>
                <a:lnTo>
                  <a:pt x="5629701" y="1496263"/>
                </a:lnTo>
                <a:lnTo>
                  <a:pt x="4840941" y="1496263"/>
                </a:lnTo>
                <a:lnTo>
                  <a:pt x="4840941" y="508716"/>
                </a:lnTo>
                <a:lnTo>
                  <a:pt x="818021" y="508716"/>
                </a:lnTo>
                <a:lnTo>
                  <a:pt x="818021" y="502968"/>
                </a:lnTo>
                <a:lnTo>
                  <a:pt x="239331" y="502968"/>
                </a:lnTo>
                <a:lnTo>
                  <a:pt x="239331" y="1493673"/>
                </a:lnTo>
                <a:lnTo>
                  <a:pt x="2" y="1493673"/>
                </a:lnTo>
                <a:lnTo>
                  <a:pt x="2" y="508716"/>
                </a:lnTo>
                <a:lnTo>
                  <a:pt x="0" y="5087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548640" rtlCol="0" anchor="b" anchorCtr="0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24" name="Picture 2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\Lambda_{x_1|x_0}\}_{x_0,x_1}$&#10;\end{document}" title="IguanaTex Bitmap Display">
            <a:extLst>
              <a:ext uri="{FF2B5EF4-FFF2-40B4-BE49-F238E27FC236}">
                <a16:creationId xmlns:a16="http://schemas.microsoft.com/office/drawing/2014/main" id="{BE9C3697-3587-0BD2-95DD-94F0959E677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36" y="2437024"/>
            <a:ext cx="1368381" cy="280381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9F2EFD-E953-B42F-9EFF-38845CD569EC}"/>
              </a:ext>
            </a:extLst>
          </p:cNvPr>
          <p:cNvCxnSpPr>
            <a:cxnSpLocks/>
          </p:cNvCxnSpPr>
          <p:nvPr/>
        </p:nvCxnSpPr>
        <p:spPr>
          <a:xfrm>
            <a:off x="1104026" y="3286951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0F5E8C0-1DE4-6478-C8E1-71475601EFF1}"/>
              </a:ext>
            </a:extLst>
          </p:cNvPr>
          <p:cNvSpPr/>
          <p:nvPr/>
        </p:nvSpPr>
        <p:spPr>
          <a:xfrm>
            <a:off x="1306296" y="3220224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'_0$&#10;\end{document}" title="IguanaTex Bitmap Display">
            <a:extLst>
              <a:ext uri="{FF2B5EF4-FFF2-40B4-BE49-F238E27FC236}">
                <a16:creationId xmlns:a16="http://schemas.microsoft.com/office/drawing/2014/main" id="{A68D9FD2-7A5B-169F-D499-74993EC0CD8B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9" y="3420188"/>
            <a:ext cx="158477" cy="20480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426599-7F89-DD68-F066-1A86819934E4}"/>
              </a:ext>
            </a:extLst>
          </p:cNvPr>
          <p:cNvCxnSpPr>
            <a:cxnSpLocks/>
          </p:cNvCxnSpPr>
          <p:nvPr/>
        </p:nvCxnSpPr>
        <p:spPr>
          <a:xfrm>
            <a:off x="3240094" y="3291951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29DB4E75-CA4E-59E1-E65A-1FE861F62240}"/>
              </a:ext>
            </a:extLst>
          </p:cNvPr>
          <p:cNvSpPr/>
          <p:nvPr/>
        </p:nvSpPr>
        <p:spPr>
          <a:xfrm>
            <a:off x="3416089" y="3225224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'$&#10;\end{document}" title="IguanaTex Bitmap Display">
            <a:extLst>
              <a:ext uri="{FF2B5EF4-FFF2-40B4-BE49-F238E27FC236}">
                <a16:creationId xmlns:a16="http://schemas.microsoft.com/office/drawing/2014/main" id="{9E5FFCA5-A32D-8CDB-5F4C-0745992D153D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92" y="3425188"/>
            <a:ext cx="152382" cy="202362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8374452-D5C7-9CAF-E35F-522FCCF7DAA7}"/>
              </a:ext>
            </a:extLst>
          </p:cNvPr>
          <p:cNvCxnSpPr>
            <a:cxnSpLocks/>
          </p:cNvCxnSpPr>
          <p:nvPr/>
        </p:nvCxnSpPr>
        <p:spPr>
          <a:xfrm>
            <a:off x="5435040" y="3291951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43D7559-2329-FE25-BA54-B70A4097A8B3}"/>
              </a:ext>
            </a:extLst>
          </p:cNvPr>
          <p:cNvSpPr/>
          <p:nvPr/>
        </p:nvSpPr>
        <p:spPr>
          <a:xfrm>
            <a:off x="5654227" y="3220224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 title="IguanaTex Bitmap Display">
            <a:extLst>
              <a:ext uri="{FF2B5EF4-FFF2-40B4-BE49-F238E27FC236}">
                <a16:creationId xmlns:a16="http://schemas.microsoft.com/office/drawing/2014/main" id="{DA716ADC-6721-E007-8F8D-19CC06EDA4F0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32" y="3420189"/>
            <a:ext cx="142629" cy="204801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206AA1D-B60A-8C56-FCB8-4AFE631460E3}"/>
              </a:ext>
            </a:extLst>
          </p:cNvPr>
          <p:cNvCxnSpPr>
            <a:cxnSpLocks/>
          </p:cNvCxnSpPr>
          <p:nvPr/>
        </p:nvCxnSpPr>
        <p:spPr>
          <a:xfrm>
            <a:off x="9157262" y="3325164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44FA11DF-4659-DD9C-EAB5-31CBDF15ECEF}"/>
              </a:ext>
            </a:extLst>
          </p:cNvPr>
          <p:cNvSpPr/>
          <p:nvPr/>
        </p:nvSpPr>
        <p:spPr>
          <a:xfrm>
            <a:off x="9374425" y="3276448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'_1$&#10;\end{document}" title="IguanaTex Bitmap Display">
            <a:extLst>
              <a:ext uri="{FF2B5EF4-FFF2-40B4-BE49-F238E27FC236}">
                <a16:creationId xmlns:a16="http://schemas.microsoft.com/office/drawing/2014/main" id="{AB07CB5E-0D31-BAB7-C82F-1A9F95BAE8EC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28" y="3476413"/>
            <a:ext cx="136534" cy="202363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A7D3657-1C54-1EE0-4D0B-AA3FE5449D82}"/>
              </a:ext>
            </a:extLst>
          </p:cNvPr>
          <p:cNvSpPr/>
          <p:nvPr/>
        </p:nvSpPr>
        <p:spPr>
          <a:xfrm>
            <a:off x="1688691" y="3077114"/>
            <a:ext cx="1897697" cy="1499709"/>
          </a:xfrm>
          <a:custGeom>
            <a:avLst/>
            <a:gdLst>
              <a:gd name="connsiteX0" fmla="*/ 1366008 w 1897697"/>
              <a:gd name="connsiteY0" fmla="*/ 0 h 1499709"/>
              <a:gd name="connsiteX1" fmla="*/ 1514201 w 1897697"/>
              <a:gd name="connsiteY1" fmla="*/ 0 h 1499709"/>
              <a:gd name="connsiteX2" fmla="*/ 1514201 w 1897697"/>
              <a:gd name="connsiteY2" fmla="*/ 818747 h 1499709"/>
              <a:gd name="connsiteX3" fmla="*/ 1897697 w 1897697"/>
              <a:gd name="connsiteY3" fmla="*/ 818747 h 1499709"/>
              <a:gd name="connsiteX4" fmla="*/ 1897697 w 1897697"/>
              <a:gd name="connsiteY4" fmla="*/ 1499699 h 1499709"/>
              <a:gd name="connsiteX5" fmla="*/ 148193 w 1897697"/>
              <a:gd name="connsiteY5" fmla="*/ 1499699 h 1499709"/>
              <a:gd name="connsiteX6" fmla="*/ 148193 w 1897697"/>
              <a:gd name="connsiteY6" fmla="*/ 1499709 h 1499709"/>
              <a:gd name="connsiteX7" fmla="*/ 0 w 1897697"/>
              <a:gd name="connsiteY7" fmla="*/ 1499709 h 1499709"/>
              <a:gd name="connsiteX8" fmla="*/ 0 w 1897697"/>
              <a:gd name="connsiteY8" fmla="*/ 19122 h 1499709"/>
              <a:gd name="connsiteX9" fmla="*/ 148193 w 1897697"/>
              <a:gd name="connsiteY9" fmla="*/ 19122 h 1499709"/>
              <a:gd name="connsiteX10" fmla="*/ 148193 w 1897697"/>
              <a:gd name="connsiteY10" fmla="*/ 818747 h 1499709"/>
              <a:gd name="connsiteX11" fmla="*/ 1366008 w 1897697"/>
              <a:gd name="connsiteY11" fmla="*/ 818747 h 149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7697" h="1499709">
                <a:moveTo>
                  <a:pt x="1366008" y="0"/>
                </a:moveTo>
                <a:lnTo>
                  <a:pt x="1514201" y="0"/>
                </a:lnTo>
                <a:lnTo>
                  <a:pt x="1514201" y="818747"/>
                </a:lnTo>
                <a:lnTo>
                  <a:pt x="1897697" y="818747"/>
                </a:lnTo>
                <a:lnTo>
                  <a:pt x="1897697" y="1499699"/>
                </a:lnTo>
                <a:lnTo>
                  <a:pt x="148193" y="1499699"/>
                </a:lnTo>
                <a:lnTo>
                  <a:pt x="148193" y="1499709"/>
                </a:lnTo>
                <a:lnTo>
                  <a:pt x="0" y="1499709"/>
                </a:lnTo>
                <a:lnTo>
                  <a:pt x="0" y="19122"/>
                </a:lnTo>
                <a:lnTo>
                  <a:pt x="148193" y="19122"/>
                </a:lnTo>
                <a:lnTo>
                  <a:pt x="148193" y="818747"/>
                </a:lnTo>
                <a:lnTo>
                  <a:pt x="1366008" y="81874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6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25B86E8-40EC-C8F1-04E0-529C1239C7D3}"/>
              </a:ext>
            </a:extLst>
          </p:cNvPr>
          <p:cNvSpPr/>
          <p:nvPr/>
        </p:nvSpPr>
        <p:spPr>
          <a:xfrm>
            <a:off x="6031897" y="3096236"/>
            <a:ext cx="576441" cy="1447154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3A5435-DC26-35CB-ABE0-573E28191329}"/>
              </a:ext>
            </a:extLst>
          </p:cNvPr>
          <p:cNvSpPr/>
          <p:nvPr/>
        </p:nvSpPr>
        <p:spPr>
          <a:xfrm>
            <a:off x="8580514" y="3103332"/>
            <a:ext cx="576441" cy="1447154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6129B16-1FAA-1C20-12F4-D394E5DFE035}"/>
              </a:ext>
            </a:extLst>
          </p:cNvPr>
          <p:cNvCxnSpPr>
            <a:cxnSpLocks/>
          </p:cNvCxnSpPr>
          <p:nvPr/>
        </p:nvCxnSpPr>
        <p:spPr>
          <a:xfrm flipV="1">
            <a:off x="3586388" y="4259283"/>
            <a:ext cx="2445509" cy="4457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A567EF7D-EF46-7825-DE95-55877FDF9845}"/>
              </a:ext>
            </a:extLst>
          </p:cNvPr>
          <p:cNvSpPr/>
          <p:nvPr/>
        </p:nvSpPr>
        <p:spPr>
          <a:xfrm>
            <a:off x="5660671" y="4215198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9747D5F-A85B-93A3-7F08-A413EEA563D9}"/>
              </a:ext>
            </a:extLst>
          </p:cNvPr>
          <p:cNvCxnSpPr>
            <a:cxnSpLocks/>
          </p:cNvCxnSpPr>
          <p:nvPr/>
        </p:nvCxnSpPr>
        <p:spPr>
          <a:xfrm>
            <a:off x="6615739" y="4259283"/>
            <a:ext cx="1950975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5BB3BEB9-A38F-3413-0420-2C1B6BD68279}"/>
              </a:ext>
            </a:extLst>
          </p:cNvPr>
          <p:cNvSpPr/>
          <p:nvPr/>
        </p:nvSpPr>
        <p:spPr>
          <a:xfrm>
            <a:off x="6857476" y="4193908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31B7F00-031E-A218-FE82-68AD3DABFEDC}"/>
              </a:ext>
            </a:extLst>
          </p:cNvPr>
          <p:cNvSpPr/>
          <p:nvPr/>
        </p:nvSpPr>
        <p:spPr>
          <a:xfrm>
            <a:off x="8205515" y="4207280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Brace 65">
            <a:extLst>
              <a:ext uri="{FF2B5EF4-FFF2-40B4-BE49-F238E27FC236}">
                <a16:creationId xmlns:a16="http://schemas.microsoft.com/office/drawing/2014/main" id="{5438C2AD-8B45-0509-435F-D1C461B4A039}"/>
              </a:ext>
            </a:extLst>
          </p:cNvPr>
          <p:cNvSpPr/>
          <p:nvPr/>
        </p:nvSpPr>
        <p:spPr>
          <a:xfrm rot="5400000">
            <a:off x="2347668" y="3669079"/>
            <a:ext cx="261549" cy="2237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BQM&#10;\end{document}" title="IguanaTex Bitmap Display">
            <a:extLst>
              <a:ext uri="{FF2B5EF4-FFF2-40B4-BE49-F238E27FC236}">
                <a16:creationId xmlns:a16="http://schemas.microsoft.com/office/drawing/2014/main" id="{7CD1D432-4D41-EE1A-6C67-E36266FB5EB2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87" y="4170157"/>
            <a:ext cx="591238" cy="2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1" grpId="0" animBg="1"/>
      <p:bldP spid="14" grpId="0" animBg="1"/>
      <p:bldP spid="16" grpId="0" animBg="1"/>
      <p:bldP spid="18" grpId="0" animBg="1"/>
      <p:bldP spid="22" grpId="0" animBg="1"/>
      <p:bldP spid="26" grpId="0" animBg="1"/>
      <p:bldP spid="29" grpId="0" animBg="1"/>
      <p:bldP spid="32" grpId="0" animBg="1"/>
      <p:bldP spid="36" grpId="0" animBg="1"/>
      <p:bldP spid="45" grpId="0" animBg="1"/>
      <p:bldP spid="50" grpId="0" animBg="1"/>
      <p:bldP spid="51" grpId="0" animBg="1"/>
      <p:bldP spid="59" grpId="0" animBg="1"/>
      <p:bldP spid="62" grpId="0" animBg="1"/>
      <p:bldP spid="63" grpId="0" animBg="1"/>
      <p:bldP spid="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DB4011E-850F-E2DA-F96F-26861C63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60" y="196708"/>
            <a:ext cx="10378080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A Resource Theory of Quantum Memory</a:t>
            </a:r>
          </a:p>
        </p:txBody>
      </p:sp>
      <p:pic>
        <p:nvPicPr>
          <p:cNvPr id="36" name="Picture 35" descr="\documentclass{article}&#10;\usepackage{amsmath,amssymb,amsthm}&#10;\textwidth=5.8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For any $\Delta\tau_{\text{pd}}&gt;\Delta\tau_{\text{qd}}=0$,&#10;&#10;\end{document}" title="IguanaTex Bitmap Display">
            <a:extLst>
              <a:ext uri="{FF2B5EF4-FFF2-40B4-BE49-F238E27FC236}">
                <a16:creationId xmlns:a16="http://schemas.microsoft.com/office/drawing/2014/main" id="{669ABC67-255D-7B77-5861-050041ADDC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80" y="3708267"/>
            <a:ext cx="2892197" cy="254478"/>
          </a:xfrm>
          <a:prstGeom prst="rect">
            <a:avLst/>
          </a:prstGeom>
        </p:spPr>
      </p:pic>
      <p:pic>
        <p:nvPicPr>
          <p:cNvPr id="41" name="Picture 4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,\;0,\;0) \xrightarrow{\text{BQM}}(\{\Lambda_{x_1|x_0}\}_{x_0,x_1},\;\Delta\tau_{\text{pd}},\;0)\]&#10;\end{document}" title="IguanaTex Bitmap Display">
            <a:extLst>
              <a:ext uri="{FF2B5EF4-FFF2-40B4-BE49-F238E27FC236}">
                <a16:creationId xmlns:a16="http://schemas.microsoft.com/office/drawing/2014/main" id="{9EDBEF30-D1B9-773F-CE3C-7FF67696488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45" y="4254960"/>
            <a:ext cx="4435809" cy="370286"/>
          </a:xfrm>
          <a:prstGeom prst="rect">
            <a:avLst/>
          </a:prstGeom>
        </p:spPr>
      </p:pic>
      <p:pic>
        <p:nvPicPr>
          <p:cNvPr id="76" name="Picture 75" descr="\documentclass{article}&#10;\usepackage{amsmath,amssymb,amsthm}&#10;\textwidth=5.8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bullet$ When acting on a trivial PID, the 4-comb reduces to implementing a compatible assemblage.&#10;&#10;\end{document}" title="IguanaTex Bitmap Display">
            <a:extLst>
              <a:ext uri="{FF2B5EF4-FFF2-40B4-BE49-F238E27FC236}">
                <a16:creationId xmlns:a16="http://schemas.microsoft.com/office/drawing/2014/main" id="{11F84E8B-49AC-2A14-443B-E2F1036D20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3" y="1160098"/>
            <a:ext cx="10188218" cy="227049"/>
          </a:xfrm>
          <a:prstGeom prst="rect">
            <a:avLst/>
          </a:prstGeom>
        </p:spPr>
      </p:pic>
      <p:pic>
        <p:nvPicPr>
          <p:cNvPr id="78" name="Picture 7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iff $\{\Lambda_{x_1|x_0}\}_{x_0,x_1}$ is a compatible assemblage.&#10;\end{document}" title="IguanaTex Bitmap Display">
            <a:extLst>
              <a:ext uri="{FF2B5EF4-FFF2-40B4-BE49-F238E27FC236}">
                <a16:creationId xmlns:a16="http://schemas.microsoft.com/office/drawing/2014/main" id="{E569BC3E-08A0-1BB3-D9DB-D7E8BB09CFC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10" y="4954699"/>
            <a:ext cx="4832000" cy="280381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BD794DB-53AD-FA28-88D8-0F8E38C3A083}"/>
              </a:ext>
            </a:extLst>
          </p:cNvPr>
          <p:cNvSpPr/>
          <p:nvPr/>
        </p:nvSpPr>
        <p:spPr>
          <a:xfrm>
            <a:off x="2004628" y="3472829"/>
            <a:ext cx="7708272" cy="21522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7F12EB-71BC-C783-DB19-C1F21E3F8009}"/>
              </a:ext>
            </a:extLst>
          </p:cNvPr>
          <p:cNvSpPr/>
          <p:nvPr/>
        </p:nvSpPr>
        <p:spPr>
          <a:xfrm rot="5400000">
            <a:off x="4104192" y="2031728"/>
            <a:ext cx="1418977" cy="758016"/>
          </a:xfrm>
          <a:custGeom>
            <a:avLst/>
            <a:gdLst>
              <a:gd name="connsiteX0" fmla="*/ 0 w 1418977"/>
              <a:gd name="connsiteY0" fmla="*/ 1570890 h 1570890"/>
              <a:gd name="connsiteX1" fmla="*/ 0 w 1418977"/>
              <a:gd name="connsiteY1" fmla="*/ 475476 h 1570890"/>
              <a:gd name="connsiteX2" fmla="*/ 843080 w 1418977"/>
              <a:gd name="connsiteY2" fmla="*/ 475476 h 1570890"/>
              <a:gd name="connsiteX3" fmla="*/ 843080 w 1418977"/>
              <a:gd name="connsiteY3" fmla="*/ 0 h 1570890"/>
              <a:gd name="connsiteX4" fmla="*/ 1418976 w 1418977"/>
              <a:gd name="connsiteY4" fmla="*/ 0 h 1570890"/>
              <a:gd name="connsiteX5" fmla="*/ 1418976 w 1418977"/>
              <a:gd name="connsiteY5" fmla="*/ 475476 h 1570890"/>
              <a:gd name="connsiteX6" fmla="*/ 1418977 w 1418977"/>
              <a:gd name="connsiteY6" fmla="*/ 475476 h 1570890"/>
              <a:gd name="connsiteX7" fmla="*/ 1418977 w 1418977"/>
              <a:gd name="connsiteY7" fmla="*/ 1570890 h 157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8977" h="1570890">
                <a:moveTo>
                  <a:pt x="0" y="1570890"/>
                </a:moveTo>
                <a:lnTo>
                  <a:pt x="0" y="475476"/>
                </a:lnTo>
                <a:lnTo>
                  <a:pt x="843080" y="475476"/>
                </a:lnTo>
                <a:lnTo>
                  <a:pt x="843080" y="0"/>
                </a:lnTo>
                <a:lnTo>
                  <a:pt x="1418976" y="0"/>
                </a:lnTo>
                <a:lnTo>
                  <a:pt x="1418976" y="475476"/>
                </a:lnTo>
                <a:lnTo>
                  <a:pt x="1418977" y="475476"/>
                </a:lnTo>
                <a:lnTo>
                  <a:pt x="1418977" y="157089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6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B5E28B6-3675-E42C-6399-3D8B754D7D6B}"/>
              </a:ext>
            </a:extLst>
          </p:cNvPr>
          <p:cNvCxnSpPr>
            <a:cxnSpLocks/>
          </p:cNvCxnSpPr>
          <p:nvPr/>
        </p:nvCxnSpPr>
        <p:spPr>
          <a:xfrm>
            <a:off x="3852195" y="1968351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0$&#10;\end{document}" title="IguanaTex Bitmap Display">
            <a:extLst>
              <a:ext uri="{FF2B5EF4-FFF2-40B4-BE49-F238E27FC236}">
                <a16:creationId xmlns:a16="http://schemas.microsoft.com/office/drawing/2014/main" id="{6D5CAB85-FF27-A833-C705-0265057BCF9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57" y="1680239"/>
            <a:ext cx="272762" cy="256000"/>
          </a:xfrm>
          <a:prstGeom prst="rect">
            <a:avLst/>
          </a:prstGeom>
        </p:spPr>
      </p:pic>
      <p:pic>
        <p:nvPicPr>
          <p:cNvPr id="5" name="Picture 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1$&#10;\end{document}" title="IguanaTex Bitmap Display">
            <a:extLst>
              <a:ext uri="{FF2B5EF4-FFF2-40B4-BE49-F238E27FC236}">
                <a16:creationId xmlns:a16="http://schemas.microsoft.com/office/drawing/2014/main" id="{819818AC-C510-630C-E151-05C88C77FE5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76" y="1663384"/>
            <a:ext cx="265143" cy="25295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E7086C-A327-97FA-5363-21D1C3E6ECAF}"/>
              </a:ext>
            </a:extLst>
          </p:cNvPr>
          <p:cNvCxnSpPr>
            <a:cxnSpLocks/>
          </p:cNvCxnSpPr>
          <p:nvPr/>
        </p:nvCxnSpPr>
        <p:spPr>
          <a:xfrm>
            <a:off x="7460973" y="2021569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'$&#10;\end{document}" title="IguanaTex Bitmap Display">
            <a:extLst>
              <a:ext uri="{FF2B5EF4-FFF2-40B4-BE49-F238E27FC236}">
                <a16:creationId xmlns:a16="http://schemas.microsoft.com/office/drawing/2014/main" id="{FA40222B-47E8-28F9-947B-C639D81CD30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65" y="1712352"/>
            <a:ext cx="295619" cy="25599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42E1C55-58A0-5458-0A3D-BCAD1F5F6088}"/>
              </a:ext>
            </a:extLst>
          </p:cNvPr>
          <p:cNvSpPr/>
          <p:nvPr/>
        </p:nvSpPr>
        <p:spPr>
          <a:xfrm>
            <a:off x="7680160" y="1949842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 title="IguanaTex Bitmap Display">
            <a:extLst>
              <a:ext uri="{FF2B5EF4-FFF2-40B4-BE49-F238E27FC236}">
                <a16:creationId xmlns:a16="http://schemas.microsoft.com/office/drawing/2014/main" id="{4422A23D-2D93-49B1-92D7-8ECA6509B93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64" y="2149807"/>
            <a:ext cx="136534" cy="20236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9782EF8-C0F9-60A4-6EE3-75BAE34FD865}"/>
              </a:ext>
            </a:extLst>
          </p:cNvPr>
          <p:cNvSpPr/>
          <p:nvPr/>
        </p:nvSpPr>
        <p:spPr>
          <a:xfrm>
            <a:off x="4049782" y="1902829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'$&#10;\end{document}" title="IguanaTex Bitmap Display">
            <a:extLst>
              <a:ext uri="{FF2B5EF4-FFF2-40B4-BE49-F238E27FC236}">
                <a16:creationId xmlns:a16="http://schemas.microsoft.com/office/drawing/2014/main" id="{6F8DF7A1-4D70-F3A5-DBD2-F56A8BC901B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5" y="2102794"/>
            <a:ext cx="158477" cy="20480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BDC3BB-E7DA-F8A6-D9C5-8471A4084B5D}"/>
              </a:ext>
            </a:extLst>
          </p:cNvPr>
          <p:cNvCxnSpPr>
            <a:cxnSpLocks/>
          </p:cNvCxnSpPr>
          <p:nvPr/>
        </p:nvCxnSpPr>
        <p:spPr>
          <a:xfrm>
            <a:off x="4961309" y="1975745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5002CC7-9F7A-AEBB-6916-B4FF7DF9D6FF}"/>
              </a:ext>
            </a:extLst>
          </p:cNvPr>
          <p:cNvSpPr/>
          <p:nvPr/>
        </p:nvSpPr>
        <p:spPr>
          <a:xfrm>
            <a:off x="5163579" y="1909018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'$&#10;\end{document}" title="IguanaTex Bitmap Display">
            <a:extLst>
              <a:ext uri="{FF2B5EF4-FFF2-40B4-BE49-F238E27FC236}">
                <a16:creationId xmlns:a16="http://schemas.microsoft.com/office/drawing/2014/main" id="{B49A93FB-9FE2-82B5-2616-70AC5A2AE71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82" y="2108983"/>
            <a:ext cx="152382" cy="20236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A5DA48-981D-1CBA-7555-1B50F89EB96F}"/>
              </a:ext>
            </a:extLst>
          </p:cNvPr>
          <p:cNvCxnSpPr>
            <a:cxnSpLocks/>
          </p:cNvCxnSpPr>
          <p:nvPr/>
        </p:nvCxnSpPr>
        <p:spPr>
          <a:xfrm>
            <a:off x="6321875" y="2028970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5412A9B-C251-EC1B-1B98-3E7AAE85B06C}"/>
              </a:ext>
            </a:extLst>
          </p:cNvPr>
          <p:cNvSpPr/>
          <p:nvPr/>
        </p:nvSpPr>
        <p:spPr>
          <a:xfrm>
            <a:off x="6541062" y="1957243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 title="IguanaTex Bitmap Display">
            <a:extLst>
              <a:ext uri="{FF2B5EF4-FFF2-40B4-BE49-F238E27FC236}">
                <a16:creationId xmlns:a16="http://schemas.microsoft.com/office/drawing/2014/main" id="{8E9CA987-DF65-CFE4-958F-73A5F4B54E5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73" y="2130934"/>
            <a:ext cx="142629" cy="20480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8AA9CA-AA30-BC93-4D7E-9960126A3336}"/>
              </a:ext>
            </a:extLst>
          </p:cNvPr>
          <p:cNvCxnSpPr>
            <a:cxnSpLocks/>
          </p:cNvCxnSpPr>
          <p:nvPr/>
        </p:nvCxnSpPr>
        <p:spPr>
          <a:xfrm>
            <a:off x="5192689" y="2884230"/>
            <a:ext cx="1688741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81A44E5E-18FC-4B83-20A1-B157BA765B1E}"/>
              </a:ext>
            </a:extLst>
          </p:cNvPr>
          <p:cNvSpPr/>
          <p:nvPr/>
        </p:nvSpPr>
        <p:spPr>
          <a:xfrm>
            <a:off x="6538320" y="2846349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6AC89D-0D6A-340D-112A-476214678173}"/>
              </a:ext>
            </a:extLst>
          </p:cNvPr>
          <p:cNvCxnSpPr>
            <a:cxnSpLocks/>
          </p:cNvCxnSpPr>
          <p:nvPr/>
        </p:nvCxnSpPr>
        <p:spPr>
          <a:xfrm>
            <a:off x="4980108" y="2369973"/>
            <a:ext cx="0" cy="4186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D902DC-D202-DE23-90D9-C41F3CFFBA67}"/>
              </a:ext>
            </a:extLst>
          </p:cNvPr>
          <p:cNvCxnSpPr>
            <a:cxnSpLocks/>
          </p:cNvCxnSpPr>
          <p:nvPr/>
        </p:nvCxnSpPr>
        <p:spPr>
          <a:xfrm flipH="1">
            <a:off x="6599965" y="2284048"/>
            <a:ext cx="2742" cy="6344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BQM&#10;\end{document}" title="IguanaTex Bitmap Display">
            <a:extLst>
              <a:ext uri="{FF2B5EF4-FFF2-40B4-BE49-F238E27FC236}">
                <a16:creationId xmlns:a16="http://schemas.microsoft.com/office/drawing/2014/main" id="{7C0DAF90-A1A2-F137-BC1E-9D2EAECBEA42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61" y="2713393"/>
            <a:ext cx="591238" cy="227048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0CEEC3-E1B1-D05C-BFA6-2131F74A2646}"/>
              </a:ext>
            </a:extLst>
          </p:cNvPr>
          <p:cNvCxnSpPr>
            <a:cxnSpLocks/>
          </p:cNvCxnSpPr>
          <p:nvPr/>
        </p:nvCxnSpPr>
        <p:spPr>
          <a:xfrm>
            <a:off x="7485393" y="2900151"/>
            <a:ext cx="641384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7E89ABAA-3A32-93A9-CDA8-3CD01AF192AC}"/>
              </a:ext>
            </a:extLst>
          </p:cNvPr>
          <p:cNvSpPr/>
          <p:nvPr/>
        </p:nvSpPr>
        <p:spPr>
          <a:xfrm>
            <a:off x="7727130" y="283477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067218-4884-C69D-B932-C5B3F8A7C04B}"/>
              </a:ext>
            </a:extLst>
          </p:cNvPr>
          <p:cNvCxnSpPr>
            <a:cxnSpLocks/>
          </p:cNvCxnSpPr>
          <p:nvPr/>
        </p:nvCxnSpPr>
        <p:spPr>
          <a:xfrm>
            <a:off x="7771873" y="2378390"/>
            <a:ext cx="0" cy="4186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0878E98-6A06-B4D6-AD35-9DA7307CA801}"/>
              </a:ext>
            </a:extLst>
          </p:cNvPr>
          <p:cNvSpPr/>
          <p:nvPr/>
        </p:nvSpPr>
        <p:spPr>
          <a:xfrm>
            <a:off x="6881430" y="1789169"/>
            <a:ext cx="575896" cy="1387669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2" name="Picture 3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'$&#10;\end{document}" title="IguanaTex Bitmap Display">
            <a:extLst>
              <a:ext uri="{FF2B5EF4-FFF2-40B4-BE49-F238E27FC236}">
                <a16:creationId xmlns:a16="http://schemas.microsoft.com/office/drawing/2014/main" id="{8714062D-8BDC-F0A8-60BD-B79BB7A1439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30" y="1753571"/>
            <a:ext cx="288000" cy="2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3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E3BF78-9A42-6540-B06F-E91A46DFCAE4}"/>
              </a:ext>
            </a:extLst>
          </p:cNvPr>
          <p:cNvSpPr/>
          <p:nvPr/>
        </p:nvSpPr>
        <p:spPr>
          <a:xfrm rot="5400000">
            <a:off x="3920263" y="1610478"/>
            <a:ext cx="1418977" cy="758016"/>
          </a:xfrm>
          <a:custGeom>
            <a:avLst/>
            <a:gdLst>
              <a:gd name="connsiteX0" fmla="*/ 0 w 1418977"/>
              <a:gd name="connsiteY0" fmla="*/ 1570890 h 1570890"/>
              <a:gd name="connsiteX1" fmla="*/ 0 w 1418977"/>
              <a:gd name="connsiteY1" fmla="*/ 475476 h 1570890"/>
              <a:gd name="connsiteX2" fmla="*/ 843080 w 1418977"/>
              <a:gd name="connsiteY2" fmla="*/ 475476 h 1570890"/>
              <a:gd name="connsiteX3" fmla="*/ 843080 w 1418977"/>
              <a:gd name="connsiteY3" fmla="*/ 0 h 1570890"/>
              <a:gd name="connsiteX4" fmla="*/ 1418976 w 1418977"/>
              <a:gd name="connsiteY4" fmla="*/ 0 h 1570890"/>
              <a:gd name="connsiteX5" fmla="*/ 1418976 w 1418977"/>
              <a:gd name="connsiteY5" fmla="*/ 475476 h 1570890"/>
              <a:gd name="connsiteX6" fmla="*/ 1418977 w 1418977"/>
              <a:gd name="connsiteY6" fmla="*/ 475476 h 1570890"/>
              <a:gd name="connsiteX7" fmla="*/ 1418977 w 1418977"/>
              <a:gd name="connsiteY7" fmla="*/ 1570890 h 157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8977" h="1570890">
                <a:moveTo>
                  <a:pt x="0" y="1570890"/>
                </a:moveTo>
                <a:lnTo>
                  <a:pt x="0" y="475476"/>
                </a:lnTo>
                <a:lnTo>
                  <a:pt x="843080" y="475476"/>
                </a:lnTo>
                <a:lnTo>
                  <a:pt x="843080" y="0"/>
                </a:lnTo>
                <a:lnTo>
                  <a:pt x="1418976" y="0"/>
                </a:lnTo>
                <a:lnTo>
                  <a:pt x="1418976" y="475476"/>
                </a:lnTo>
                <a:lnTo>
                  <a:pt x="1418977" y="475476"/>
                </a:lnTo>
                <a:lnTo>
                  <a:pt x="1418977" y="157089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6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61F2E0-2D1F-6BF8-8B42-B7C0F2ADE911}"/>
              </a:ext>
            </a:extLst>
          </p:cNvPr>
          <p:cNvCxnSpPr>
            <a:cxnSpLocks/>
          </p:cNvCxnSpPr>
          <p:nvPr/>
        </p:nvCxnSpPr>
        <p:spPr>
          <a:xfrm>
            <a:off x="3668266" y="1547101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0$&#10;\end{document}" title="IguanaTex Bitmap Display">
            <a:extLst>
              <a:ext uri="{FF2B5EF4-FFF2-40B4-BE49-F238E27FC236}">
                <a16:creationId xmlns:a16="http://schemas.microsoft.com/office/drawing/2014/main" id="{905D5F29-BF13-451A-8C4B-0C9821D153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8" y="1258989"/>
            <a:ext cx="272762" cy="256000"/>
          </a:xfrm>
          <a:prstGeom prst="rect">
            <a:avLst/>
          </a:prstGeom>
        </p:spPr>
      </p:pic>
      <p:pic>
        <p:nvPicPr>
          <p:cNvPr id="63" name="Picture 6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1$&#10;\end{document}" title="IguanaTex Bitmap Display">
            <a:extLst>
              <a:ext uri="{FF2B5EF4-FFF2-40B4-BE49-F238E27FC236}">
                <a16:creationId xmlns:a16="http://schemas.microsoft.com/office/drawing/2014/main" id="{947DD90F-B258-C5A0-0693-11A21EB9C16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47" y="1242134"/>
            <a:ext cx="265143" cy="25295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DB4011E-850F-E2DA-F96F-26861C63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60" y="196708"/>
            <a:ext cx="10378080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A Resource Theory of Quantum Memory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FC3230D-582D-D591-43F4-028901B77298}"/>
              </a:ext>
            </a:extLst>
          </p:cNvPr>
          <p:cNvCxnSpPr>
            <a:cxnSpLocks/>
          </p:cNvCxnSpPr>
          <p:nvPr/>
        </p:nvCxnSpPr>
        <p:spPr>
          <a:xfrm>
            <a:off x="7277044" y="1600319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'$&#10;\end{document}" title="IguanaTex Bitmap Display">
            <a:extLst>
              <a:ext uri="{FF2B5EF4-FFF2-40B4-BE49-F238E27FC236}">
                <a16:creationId xmlns:a16="http://schemas.microsoft.com/office/drawing/2014/main" id="{C4283AAC-50AC-BAA7-1A05-A517D9FE4FD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36" y="1291102"/>
            <a:ext cx="295619" cy="255999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EE8DD6B8-D8CF-38B5-970A-B25A76C7EF8E}"/>
              </a:ext>
            </a:extLst>
          </p:cNvPr>
          <p:cNvSpPr/>
          <p:nvPr/>
        </p:nvSpPr>
        <p:spPr>
          <a:xfrm>
            <a:off x="7496231" y="1528592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 title="IguanaTex Bitmap Display">
            <a:extLst>
              <a:ext uri="{FF2B5EF4-FFF2-40B4-BE49-F238E27FC236}">
                <a16:creationId xmlns:a16="http://schemas.microsoft.com/office/drawing/2014/main" id="{BDA6991B-9E62-A4DB-A561-67FB971D592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35" y="1728557"/>
            <a:ext cx="136534" cy="202363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C1FECF60-497E-29F5-6950-35F7A5C3ADDE}"/>
              </a:ext>
            </a:extLst>
          </p:cNvPr>
          <p:cNvSpPr/>
          <p:nvPr/>
        </p:nvSpPr>
        <p:spPr>
          <a:xfrm>
            <a:off x="3865853" y="1481579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'$&#10;\end{document}" title="IguanaTex Bitmap Display">
            <a:extLst>
              <a:ext uri="{FF2B5EF4-FFF2-40B4-BE49-F238E27FC236}">
                <a16:creationId xmlns:a16="http://schemas.microsoft.com/office/drawing/2014/main" id="{20A63D74-F2C1-BA01-AC7B-A3FE0D40A7D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56" y="1681544"/>
            <a:ext cx="158477" cy="204801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84E8A0-A11E-6868-BF14-AD189229B090}"/>
              </a:ext>
            </a:extLst>
          </p:cNvPr>
          <p:cNvCxnSpPr>
            <a:cxnSpLocks/>
          </p:cNvCxnSpPr>
          <p:nvPr/>
        </p:nvCxnSpPr>
        <p:spPr>
          <a:xfrm>
            <a:off x="4777380" y="1554495"/>
            <a:ext cx="584665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E97774D-BA52-267D-BFDB-DA642A56C026}"/>
              </a:ext>
            </a:extLst>
          </p:cNvPr>
          <p:cNvSpPr/>
          <p:nvPr/>
        </p:nvSpPr>
        <p:spPr>
          <a:xfrm>
            <a:off x="4979650" y="1487768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'$&#10;\end{document}" title="IguanaTex Bitmap Display">
            <a:extLst>
              <a:ext uri="{FF2B5EF4-FFF2-40B4-BE49-F238E27FC236}">
                <a16:creationId xmlns:a16="http://schemas.microsoft.com/office/drawing/2014/main" id="{84106728-180E-B43F-7F01-7E3735990F9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53" y="1687733"/>
            <a:ext cx="152382" cy="202363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F483FB6-870B-4DE4-DE13-7AF35CF21A6C}"/>
              </a:ext>
            </a:extLst>
          </p:cNvPr>
          <p:cNvCxnSpPr>
            <a:cxnSpLocks/>
          </p:cNvCxnSpPr>
          <p:nvPr/>
        </p:nvCxnSpPr>
        <p:spPr>
          <a:xfrm>
            <a:off x="6137946" y="1607720"/>
            <a:ext cx="596857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72414A77-724F-1C7A-437D-F0C271355C40}"/>
              </a:ext>
            </a:extLst>
          </p:cNvPr>
          <p:cNvSpPr/>
          <p:nvPr/>
        </p:nvSpPr>
        <p:spPr>
          <a:xfrm>
            <a:off x="6357133" y="1535993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 title="IguanaTex Bitmap Display">
            <a:extLst>
              <a:ext uri="{FF2B5EF4-FFF2-40B4-BE49-F238E27FC236}">
                <a16:creationId xmlns:a16="http://schemas.microsoft.com/office/drawing/2014/main" id="{DA7EBB63-A950-B56A-8F17-577F9E50232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44" y="1709684"/>
            <a:ext cx="142629" cy="204801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908AD4F-8B7B-E1A5-748F-F8E53788FEA5}"/>
              </a:ext>
            </a:extLst>
          </p:cNvPr>
          <p:cNvCxnSpPr>
            <a:cxnSpLocks/>
          </p:cNvCxnSpPr>
          <p:nvPr/>
        </p:nvCxnSpPr>
        <p:spPr>
          <a:xfrm>
            <a:off x="5008760" y="2462980"/>
            <a:ext cx="1688741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36D54CF2-51D8-1747-B4E6-8301A658EF61}"/>
              </a:ext>
            </a:extLst>
          </p:cNvPr>
          <p:cNvSpPr/>
          <p:nvPr/>
        </p:nvSpPr>
        <p:spPr>
          <a:xfrm>
            <a:off x="6354391" y="2425099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4051136-3189-9B25-69F0-0288611BC50E}"/>
              </a:ext>
            </a:extLst>
          </p:cNvPr>
          <p:cNvCxnSpPr>
            <a:cxnSpLocks/>
          </p:cNvCxnSpPr>
          <p:nvPr/>
        </p:nvCxnSpPr>
        <p:spPr>
          <a:xfrm>
            <a:off x="4796179" y="1948723"/>
            <a:ext cx="0" cy="4186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724B6A7-033E-1732-A31D-42F99123709C}"/>
              </a:ext>
            </a:extLst>
          </p:cNvPr>
          <p:cNvCxnSpPr>
            <a:cxnSpLocks/>
          </p:cNvCxnSpPr>
          <p:nvPr/>
        </p:nvCxnSpPr>
        <p:spPr>
          <a:xfrm flipH="1">
            <a:off x="6416036" y="1862798"/>
            <a:ext cx="2742" cy="6344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0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BQM&#10;\end{document}" title="IguanaTex Bitmap Display">
            <a:extLst>
              <a:ext uri="{FF2B5EF4-FFF2-40B4-BE49-F238E27FC236}">
                <a16:creationId xmlns:a16="http://schemas.microsoft.com/office/drawing/2014/main" id="{D1E72FDA-2873-1FFB-59EF-B14183CB14E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32" y="2292143"/>
            <a:ext cx="591238" cy="227048"/>
          </a:xfrm>
          <a:prstGeom prst="rect">
            <a:avLst/>
          </a:prstGeom>
        </p:spPr>
      </p:pic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6D8218D2-391B-A787-FC47-7DC391DF88C6}"/>
              </a:ext>
            </a:extLst>
          </p:cNvPr>
          <p:cNvCxnSpPr>
            <a:cxnSpLocks/>
          </p:cNvCxnSpPr>
          <p:nvPr/>
        </p:nvCxnSpPr>
        <p:spPr>
          <a:xfrm>
            <a:off x="7301464" y="2478901"/>
            <a:ext cx="641384" cy="0"/>
          </a:xfrm>
          <a:prstGeom prst="straightConnector1">
            <a:avLst/>
          </a:prstGeom>
          <a:ln w="53975" cmpd="dbl">
            <a:solidFill>
              <a:srgbClr val="FF000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C9E5E396-BECD-4F34-806F-84C31FBA5CC5}"/>
              </a:ext>
            </a:extLst>
          </p:cNvPr>
          <p:cNvSpPr/>
          <p:nvPr/>
        </p:nvSpPr>
        <p:spPr>
          <a:xfrm>
            <a:off x="7543201" y="241352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AE1D7C7-5D66-ED51-F757-82EC28B30B59}"/>
              </a:ext>
            </a:extLst>
          </p:cNvPr>
          <p:cNvCxnSpPr>
            <a:cxnSpLocks/>
          </p:cNvCxnSpPr>
          <p:nvPr/>
        </p:nvCxnSpPr>
        <p:spPr>
          <a:xfrm>
            <a:off x="7587944" y="1957140"/>
            <a:ext cx="0" cy="4186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C40AA9E-E7E3-0D07-23DE-F48833B54184}"/>
              </a:ext>
            </a:extLst>
          </p:cNvPr>
          <p:cNvSpPr/>
          <p:nvPr/>
        </p:nvSpPr>
        <p:spPr>
          <a:xfrm>
            <a:off x="6697501" y="1367919"/>
            <a:ext cx="575896" cy="1387669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2" name="Picture 7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'$&#10;\end{document}" title="IguanaTex Bitmap Display">
            <a:extLst>
              <a:ext uri="{FF2B5EF4-FFF2-40B4-BE49-F238E27FC236}">
                <a16:creationId xmlns:a16="http://schemas.microsoft.com/office/drawing/2014/main" id="{18F8710F-05BE-14D9-538D-BD34BB3779D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01" y="1332321"/>
            <a:ext cx="288000" cy="252951"/>
          </a:xfrm>
          <a:prstGeom prst="rect">
            <a:avLst/>
          </a:prstGeom>
        </p:spPr>
      </p:pic>
      <p:pic>
        <p:nvPicPr>
          <p:cNvPr id="17" name="Picture 16" descr="\documentclass{article}&#10;\usepackage{amsmath,amssymb,amsthm}&#10;\textwidth=5.8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Advertisement for other results:}&#10;&#10;\end{document}" title="IguanaTex Bitmap Display">
            <a:extLst>
              <a:ext uri="{FF2B5EF4-FFF2-40B4-BE49-F238E27FC236}">
                <a16:creationId xmlns:a16="http://schemas.microsoft.com/office/drawing/2014/main" id="{31DA2D67-B14F-6224-5F4B-5EA0F5799C7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1" y="3031792"/>
            <a:ext cx="4071629" cy="178287"/>
          </a:xfrm>
          <a:prstGeom prst="rect">
            <a:avLst/>
          </a:prstGeom>
        </p:spPr>
      </p:pic>
      <p:pic>
        <p:nvPicPr>
          <p:cNvPr id="10" name="Picture 9" descr="\documentclass{article}&#10;\usepackage{amsmath,,amssymb,amsthm}&#10;\textwidth=4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Necessary and sufficient conditions for convertibility of PIDs by BQM operations has been derived.&#10;\end{enumerate}&#10;\end{document}" title="IguanaTex Bitmap Display">
            <a:extLst>
              <a:ext uri="{FF2B5EF4-FFF2-40B4-BE49-F238E27FC236}">
                <a16:creationId xmlns:a16="http://schemas.microsoft.com/office/drawing/2014/main" id="{86EDCF1E-1E12-60EC-9242-796811A6CA7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42" y="3542896"/>
            <a:ext cx="7824760" cy="530285"/>
          </a:xfrm>
          <a:prstGeom prst="rect">
            <a:avLst/>
          </a:prstGeom>
        </p:spPr>
      </p:pic>
      <p:pic>
        <p:nvPicPr>
          <p:cNvPr id="6" name="Picture 5" descr="\documentclass{article}&#10;\usepackage{amsmath,,amssymb,amsthm}&#10;\textwidth=4.7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Deeper quantitatve connections between measurement incompatibility and instrument incompatibility are established. &#10;\end{enumerate}&#10;\end{document}" title="IguanaTex Bitmap Display">
            <a:extLst>
              <a:ext uri="{FF2B5EF4-FFF2-40B4-BE49-F238E27FC236}">
                <a16:creationId xmlns:a16="http://schemas.microsoft.com/office/drawing/2014/main" id="{EA714AB5-DD77-A41F-8FE7-B88C6AD3E8DF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42" y="4238232"/>
            <a:ext cx="8195047" cy="530285"/>
          </a:xfrm>
          <a:prstGeom prst="rect">
            <a:avLst/>
          </a:prstGeom>
        </p:spPr>
      </p:pic>
      <p:pic>
        <p:nvPicPr>
          <p:cNvPr id="22" name="Picture 21" descr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Measurement incompatibility under noisy BQM operations has been studied.&#10;\end{enumerate}&#10;\end{document}" title="IguanaTex Bitmap Display">
            <a:extLst>
              <a:ext uri="{FF2B5EF4-FFF2-40B4-BE49-F238E27FC236}">
                <a16:creationId xmlns:a16="http://schemas.microsoft.com/office/drawing/2014/main" id="{B13250E3-4DC0-3151-38AC-A44D9DC60F2E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16" y="5041036"/>
            <a:ext cx="8725334" cy="230095"/>
          </a:xfrm>
          <a:prstGeom prst="rect">
            <a:avLst/>
          </a:prstGeom>
        </p:spPr>
      </p:pic>
      <p:pic>
        <p:nvPicPr>
          <p:cNvPr id="26" name="Picture 25" descr="\documentclass{article}&#10;\usepackage{amsmath,,amssymb,amsthm}&#10;\textwidth=4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-$] We study how noisy a BQM operation must be before it destroys the incompatibility of \textit{any} PID.&#10;\end{enumerate}&#10;\end{document}" title="IguanaTex Bitmap Display">
            <a:extLst>
              <a:ext uri="{FF2B5EF4-FFF2-40B4-BE49-F238E27FC236}">
                <a16:creationId xmlns:a16="http://schemas.microsoft.com/office/drawing/2014/main" id="{BDC88749-D45A-50FD-1BFF-42E3B3009811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16" y="5450947"/>
            <a:ext cx="7890285" cy="533333"/>
          </a:xfrm>
          <a:prstGeom prst="rect">
            <a:avLst/>
          </a:prstGeom>
        </p:spPr>
      </p:pic>
      <p:pic>
        <p:nvPicPr>
          <p:cNvPr id="30" name="Picture 29" descr="\documentclass{article}&#10;\usepackage{amsmath,,amssymb,amsthm}&#10;\textwidth=4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-$] Extends the work on ``incompatibility-breaking'' channels.&#10;\end{enumerate}&#10;\end{document}" title="IguanaTex Bitmap Display">
            <a:extLst>
              <a:ext uri="{FF2B5EF4-FFF2-40B4-BE49-F238E27FC236}">
                <a16:creationId xmlns:a16="http://schemas.microsoft.com/office/drawing/2014/main" id="{06245395-438D-BC39-C8C0-8153E550ECB2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66" y="6111881"/>
            <a:ext cx="6716953" cy="22704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C233FF3-1E3A-6BE2-40D2-763E6308AC4E}"/>
              </a:ext>
            </a:extLst>
          </p:cNvPr>
          <p:cNvSpPr txBox="1"/>
          <p:nvPr/>
        </p:nvSpPr>
        <p:spPr>
          <a:xfrm>
            <a:off x="6081772" y="6426900"/>
            <a:ext cx="2389052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Heinosaari </a:t>
            </a:r>
            <a:r>
              <a:rPr lang="en-US" sz="1400" i="1" dirty="0"/>
              <a:t>et al. </a:t>
            </a:r>
            <a:r>
              <a:rPr lang="en-US" sz="1400" dirty="0"/>
              <a:t>JPA</a:t>
            </a:r>
            <a:r>
              <a:rPr lang="en-US" sz="1400" i="1" dirty="0"/>
              <a:t> </a:t>
            </a:r>
            <a:r>
              <a:rPr lang="en-US" sz="1400" b="1" i="1" dirty="0"/>
              <a:t>48</a:t>
            </a:r>
            <a:r>
              <a:rPr lang="en-US" sz="1400" b="1" dirty="0"/>
              <a:t> </a:t>
            </a:r>
            <a:r>
              <a:rPr lang="en-US" sz="1400" dirty="0"/>
              <a:t>(2015)</a:t>
            </a:r>
            <a:endParaRPr lang="en-US" sz="1400" i="1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9FA8B04-A4D5-F4B6-8E13-80F04BC3A05B}"/>
              </a:ext>
            </a:extLst>
          </p:cNvPr>
          <p:cNvSpPr/>
          <p:nvPr/>
        </p:nvSpPr>
        <p:spPr>
          <a:xfrm>
            <a:off x="9396248" y="3326524"/>
            <a:ext cx="299545" cy="152257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C686D-0292-C94D-84BE-9EB9D959CFE5}"/>
              </a:ext>
            </a:extLst>
          </p:cNvPr>
          <p:cNvSpPr txBox="1"/>
          <p:nvPr/>
        </p:nvSpPr>
        <p:spPr>
          <a:xfrm>
            <a:off x="9766535" y="3933924"/>
            <a:ext cx="177965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0" u="none" strike="noStrike" dirty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arXiv:2112.03717</a:t>
            </a:r>
            <a:r>
              <a:rPr lang="en-US" sz="1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1400" i="1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34D7840-8CA2-7AA2-D886-2466B58EA358}"/>
              </a:ext>
            </a:extLst>
          </p:cNvPr>
          <p:cNvSpPr/>
          <p:nvPr/>
        </p:nvSpPr>
        <p:spPr>
          <a:xfrm>
            <a:off x="9967323" y="4961460"/>
            <a:ext cx="299545" cy="125264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D2DF7-C236-726C-D65E-3C8194DF010B}"/>
              </a:ext>
            </a:extLst>
          </p:cNvPr>
          <p:cNvSpPr txBox="1"/>
          <p:nvPr/>
        </p:nvSpPr>
        <p:spPr>
          <a:xfrm>
            <a:off x="10354441" y="5433892"/>
            <a:ext cx="1628972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0" u="none" strike="noStrike" dirty="0">
                <a:solidFill>
                  <a:srgbClr val="2D2D2D"/>
                </a:solidFill>
                <a:effectLst/>
                <a:latin typeface="Open Sans" panose="020B0606030504020204" pitchFamily="34" charset="0"/>
              </a:rPr>
              <a:t>arXiv:2212</a:t>
            </a:r>
            <a:r>
              <a:rPr lang="en-US" sz="1400" b="1" dirty="0">
                <a:solidFill>
                  <a:srgbClr val="2D2D2D"/>
                </a:solidFill>
                <a:latin typeface="Open Sans" panose="020B0606030504020204" pitchFamily="34" charset="0"/>
                <a:hlinkClick r:id="rId3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400" b="1" dirty="0">
                <a:solidFill>
                  <a:srgbClr val="2D2D2D"/>
                </a:solidFill>
                <a:latin typeface="Open Sans" panose="020B0606030504020204" pitchFamily="34" charset="0"/>
              </a:rPr>
              <a:t>xxxx </a:t>
            </a:r>
          </a:p>
        </p:txBody>
      </p:sp>
    </p:spTree>
    <p:extLst>
      <p:ext uri="{BB962C8B-B14F-4D97-AF65-F5344CB8AC3E}">
        <p14:creationId xmlns:p14="http://schemas.microsoft.com/office/powerpoint/2010/main" val="23327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DB4011E-850F-E2DA-F96F-26861C63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60" y="196708"/>
            <a:ext cx="10378080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Conclusions</a:t>
            </a:r>
          </a:p>
        </p:txBody>
      </p:sp>
      <p:pic>
        <p:nvPicPr>
          <p:cNvPr id="6" name="Picture 5" descr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Locality constraints impose a natural class of free operations: LOCC.&#10;\end{enumerate}&#10;\end{document}" title="IguanaTex Bitmap Display">
            <a:extLst>
              <a:ext uri="{FF2B5EF4-FFF2-40B4-BE49-F238E27FC236}">
                <a16:creationId xmlns:a16="http://schemas.microsoft.com/office/drawing/2014/main" id="{4BEE1548-2935-2643-3319-9A00F8421A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0" y="2506700"/>
            <a:ext cx="7923810" cy="230095"/>
          </a:xfrm>
          <a:prstGeom prst="rect">
            <a:avLst/>
          </a:prstGeom>
        </p:spPr>
      </p:pic>
      <p:pic>
        <p:nvPicPr>
          <p:cNvPr id="11" name="Picture 10" descr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Quantum memory constraints impose a natural class of free operations: BQM.&#10;\end{enumerate}&#10;\end{document}" title="IguanaTex Bitmap Display">
            <a:extLst>
              <a:ext uri="{FF2B5EF4-FFF2-40B4-BE49-F238E27FC236}">
                <a16:creationId xmlns:a16="http://schemas.microsoft.com/office/drawing/2014/main" id="{4A7A2117-8AEA-F5E5-C8B1-75B8E0250A6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0" y="4434638"/>
            <a:ext cx="8726859" cy="230095"/>
          </a:xfrm>
          <a:prstGeom prst="rect">
            <a:avLst/>
          </a:prstGeom>
        </p:spPr>
      </p:pic>
      <p:pic>
        <p:nvPicPr>
          <p:cNvPr id="3" name="Picture 2" descr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I encourage the community to continue thinking about the spatio-temporal properties of quantum channels when studying dynamical resource theories.&#10;\end{center}&#10;\end{document}" title="IguanaTex Bitmap Display">
            <a:extLst>
              <a:ext uri="{FF2B5EF4-FFF2-40B4-BE49-F238E27FC236}">
                <a16:creationId xmlns:a16="http://schemas.microsoft.com/office/drawing/2014/main" id="{783D5EB4-7971-279F-272F-80A821E7DCC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17" y="1398207"/>
            <a:ext cx="8365718" cy="530285"/>
          </a:xfrm>
          <a:prstGeom prst="rect">
            <a:avLst/>
          </a:prstGeom>
        </p:spPr>
      </p:pic>
      <p:pic>
        <p:nvPicPr>
          <p:cNvPr id="18" name="Picture 1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Take-Home Lesson:}&#10;\end{document}" title="IguanaTex Bitmap Display">
            <a:extLst>
              <a:ext uri="{FF2B5EF4-FFF2-40B4-BE49-F238E27FC236}">
                <a16:creationId xmlns:a16="http://schemas.microsoft.com/office/drawing/2014/main" id="{EC898A1F-B886-4F51-ADA7-D49F2C6611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1" y="1038343"/>
            <a:ext cx="2436570" cy="17676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DB684D1-7A55-9FC0-F77A-800B082AAE72}"/>
              </a:ext>
            </a:extLst>
          </p:cNvPr>
          <p:cNvSpPr/>
          <p:nvPr/>
        </p:nvSpPr>
        <p:spPr>
          <a:xfrm>
            <a:off x="847491" y="855419"/>
            <a:ext cx="10437549" cy="12760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-$] Nonlocal devices are instantaneous devices that cannot be built by LOCC:&#10;\end{enumerate}&#10;\end{document}" title="IguanaTex Bitmap Display">
            <a:extLst>
              <a:ext uri="{FF2B5EF4-FFF2-40B4-BE49-F238E27FC236}">
                <a16:creationId xmlns:a16="http://schemas.microsoft.com/office/drawing/2014/main" id="{B920C870-D5AA-1B36-1F97-B513DC90C2E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36" y="3198904"/>
            <a:ext cx="8556189" cy="230096"/>
          </a:xfrm>
          <a:prstGeom prst="rect">
            <a:avLst/>
          </a:prstGeom>
        </p:spPr>
      </p:pic>
      <p:pic>
        <p:nvPicPr>
          <p:cNvPr id="13" name="Picture 12" descr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-$] Incompatible devices are instantaneous devices that cannot be built by BQM:&#10;\end{enumerate}&#10;\end{document}" title="IguanaTex Bitmap Display">
            <a:extLst>
              <a:ext uri="{FF2B5EF4-FFF2-40B4-BE49-F238E27FC236}">
                <a16:creationId xmlns:a16="http://schemas.microsoft.com/office/drawing/2014/main" id="{935B15DE-DFFA-56FE-C358-18B7825CAA7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35" y="5103979"/>
            <a:ext cx="8790857" cy="230095"/>
          </a:xfrm>
          <a:prstGeom prst="rect">
            <a:avLst/>
          </a:prstGeom>
        </p:spPr>
      </p:pic>
      <p:pic>
        <p:nvPicPr>
          <p:cNvPr id="8" name="Picture 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,0) \;\kern.6em\not\kern -.9em\xrightarrow{\text{LOCC}}(\mc{N}^{AB},\Delta \tau).\]&#10;\end{document}" title="IguanaTex Bitmap Display">
            <a:extLst>
              <a:ext uri="{FF2B5EF4-FFF2-40B4-BE49-F238E27FC236}">
                <a16:creationId xmlns:a16="http://schemas.microsoft.com/office/drawing/2014/main" id="{D97D974C-8B1D-C457-2F5B-D272BFBB699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60" y="3663201"/>
            <a:ext cx="2767239" cy="332191"/>
          </a:xfrm>
          <a:prstGeom prst="rect">
            <a:avLst/>
          </a:prstGeom>
        </p:spPr>
      </p:pic>
      <p:pic>
        <p:nvPicPr>
          <p:cNvPr id="23" name="Picture 2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,0,0) \;\kern.6em\not\kern -.9em\xrightarrow{\text{BQM}}(\mc{N}^{AB},0,\Delta\tau_{\text{pd}}).\]&#10;\end{document}" title="IguanaTex Bitmap Display">
            <a:extLst>
              <a:ext uri="{FF2B5EF4-FFF2-40B4-BE49-F238E27FC236}">
                <a16:creationId xmlns:a16="http://schemas.microsoft.com/office/drawing/2014/main" id="{0E44AF1F-745A-BAA8-C4C3-3CDAE067974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57" y="5596557"/>
            <a:ext cx="3367622" cy="35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5003-D84A-4A6D-9D14-D98EA184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02"/>
            <a:ext cx="10707710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Quantum Devices and Input-to-Output Delay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2A2185-5933-43EC-9731-E391A56133F0}"/>
              </a:ext>
            </a:extLst>
          </p:cNvPr>
          <p:cNvSpPr/>
          <p:nvPr/>
        </p:nvSpPr>
        <p:spPr>
          <a:xfrm>
            <a:off x="4471775" y="2023010"/>
            <a:ext cx="1572908" cy="638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Quantum Device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F053F4-06E5-4B12-9652-3226D53C8657}"/>
              </a:ext>
            </a:extLst>
          </p:cNvPr>
          <p:cNvCxnSpPr>
            <a:cxnSpLocks/>
          </p:cNvCxnSpPr>
          <p:nvPr/>
        </p:nvCxnSpPr>
        <p:spPr>
          <a:xfrm>
            <a:off x="3524090" y="2352325"/>
            <a:ext cx="947684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 descr="\documentclass{article}&#10;\usepackage{amsmath,amssymb,amsthm}&#10;\textwidth=5.3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Every quantum device has a characteristic \textbf{input-to-output} delay time $\Delta \tau$&#10;\end{itemize}&#10;&#10;\end{document}" title="IguanaTex Bitmap Display">
            <a:extLst>
              <a:ext uri="{FF2B5EF4-FFF2-40B4-BE49-F238E27FC236}">
                <a16:creationId xmlns:a16="http://schemas.microsoft.com/office/drawing/2014/main" id="{1851B9A4-47B4-C62D-83DD-24E8439955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5" y="3005472"/>
            <a:ext cx="8667453" cy="233143"/>
          </a:xfrm>
          <a:prstGeom prst="rect">
            <a:avLst/>
          </a:prstGeom>
        </p:spPr>
      </p:pic>
      <p:pic>
        <p:nvPicPr>
          <p:cNvPr id="97" name="Picture 96" descr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 \tau=t_1-t_0$&#10;&#10;\end{document}" title="IguanaTex Bitmap Display">
            <a:extLst>
              <a:ext uri="{FF2B5EF4-FFF2-40B4-BE49-F238E27FC236}">
                <a16:creationId xmlns:a16="http://schemas.microsoft.com/office/drawing/2014/main" id="{C9995CF7-E6D9-7391-3445-1724C1D1C8C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55" y="2268020"/>
            <a:ext cx="1372956" cy="222477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BD35D7-0832-2AB7-4B14-CE23B3C82644}"/>
              </a:ext>
            </a:extLst>
          </p:cNvPr>
          <p:cNvCxnSpPr>
            <a:cxnSpLocks/>
          </p:cNvCxnSpPr>
          <p:nvPr/>
        </p:nvCxnSpPr>
        <p:spPr>
          <a:xfrm>
            <a:off x="6044683" y="2378184"/>
            <a:ext cx="957209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<a:extLst>
              <a:ext uri="{FF2B5EF4-FFF2-40B4-BE49-F238E27FC236}">
                <a16:creationId xmlns:a16="http://schemas.microsoft.com/office/drawing/2014/main" id="{D0B40BB7-C1E9-E44F-E3CD-6AD95A3464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66" y="2235779"/>
            <a:ext cx="272762" cy="222476"/>
          </a:xfrm>
          <a:prstGeom prst="rect">
            <a:avLst/>
          </a:prstGeom>
        </p:spPr>
      </p:pic>
      <p:pic>
        <p:nvPicPr>
          <p:cNvPr id="56" name="Picture 5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76CE6CF6-361A-6889-595F-16B4F93246B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30" y="2254907"/>
            <a:ext cx="265143" cy="21942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AC8CA2B-9293-1B0D-3E37-F5CF603F0D06}"/>
              </a:ext>
            </a:extLst>
          </p:cNvPr>
          <p:cNvSpPr/>
          <p:nvPr/>
        </p:nvSpPr>
        <p:spPr>
          <a:xfrm>
            <a:off x="3889506" y="2287303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79F121-F318-2D56-FE79-0FCB6FBA7A76}"/>
              </a:ext>
            </a:extLst>
          </p:cNvPr>
          <p:cNvSpPr/>
          <p:nvPr/>
        </p:nvSpPr>
        <p:spPr>
          <a:xfrm>
            <a:off x="6442016" y="2316592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t_0,x_0)$&#10;\end{document}" title="IguanaTex Bitmap Display">
            <a:extLst>
              <a:ext uri="{FF2B5EF4-FFF2-40B4-BE49-F238E27FC236}">
                <a16:creationId xmlns:a16="http://schemas.microsoft.com/office/drawing/2014/main" id="{AE5B6207-9EAF-234F-8E08-535019AE859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23" y="2537704"/>
            <a:ext cx="650056" cy="229029"/>
          </a:xfrm>
          <a:prstGeom prst="rect">
            <a:avLst/>
          </a:prstGeom>
        </p:spPr>
      </p:pic>
      <p:pic>
        <p:nvPicPr>
          <p:cNvPr id="16" name="Picture 1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t_1,x_1)$&#10;\end{document}" title="IguanaTex Bitmap Display">
            <a:extLst>
              <a:ext uri="{FF2B5EF4-FFF2-40B4-BE49-F238E27FC236}">
                <a16:creationId xmlns:a16="http://schemas.microsoft.com/office/drawing/2014/main" id="{4F08BC6A-338A-AFD7-89E3-78A1252DF33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8" y="2546855"/>
            <a:ext cx="650057" cy="229029"/>
          </a:xfrm>
          <a:prstGeom prst="rect">
            <a:avLst/>
          </a:prstGeom>
        </p:spPr>
      </p:pic>
      <p:pic>
        <p:nvPicPr>
          <p:cNvPr id="37" name="Picture 36" descr="\documentclass{article}&#10;\usepackage{amsmath,amssymb,amsthm}&#10;\textwidth=5.3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We therefore characterize every quantum device as a tuple:&#10;\end{itemize}&#10;&#10;\end{document}" title="IguanaTex Bitmap Display">
            <a:extLst>
              <a:ext uri="{FF2B5EF4-FFF2-40B4-BE49-F238E27FC236}">
                <a16:creationId xmlns:a16="http://schemas.microsoft.com/office/drawing/2014/main" id="{07742D5D-C51D-05D8-2BF8-333893AB2CF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5" y="4489608"/>
            <a:ext cx="6771831" cy="230096"/>
          </a:xfrm>
          <a:prstGeom prst="rect">
            <a:avLst/>
          </a:prstGeom>
        </p:spPr>
      </p:pic>
      <p:pic>
        <p:nvPicPr>
          <p:cNvPr id="42" name="Picture 41" descr="\documentclass{article}&#10;\usepackage{amsmath,amssymb,amsthm}&#10;\textwidth=5.9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same channel implemented in different ways (with differing input/output delay times) represent two distinct quantum devices: &#10;\end{itemize}&#10;&#10;\end{document}" title="IguanaTex Bitmap Display">
            <a:extLst>
              <a:ext uri="{FF2B5EF4-FFF2-40B4-BE49-F238E27FC236}">
                <a16:creationId xmlns:a16="http://schemas.microsoft.com/office/drawing/2014/main" id="{B25F8EBB-96AD-5E6A-07DF-308163F5167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9" y="5506380"/>
            <a:ext cx="10366509" cy="542478"/>
          </a:xfrm>
          <a:prstGeom prst="rect">
            <a:avLst/>
          </a:prstGeom>
        </p:spPr>
      </p:pic>
      <p:pic>
        <p:nvPicPr>
          <p:cNvPr id="101" name="Picture 10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,\;\Delta \tau)\]&#10;\end{document}" title="IguanaTex Bitmap Display">
            <a:extLst>
              <a:ext uri="{FF2B5EF4-FFF2-40B4-BE49-F238E27FC236}">
                <a16:creationId xmlns:a16="http://schemas.microsoft.com/office/drawing/2014/main" id="{440A4C86-420E-8703-42DE-8330D44720D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79" y="4498539"/>
            <a:ext cx="924952" cy="260571"/>
          </a:xfrm>
          <a:prstGeom prst="rect">
            <a:avLst/>
          </a:prstGeom>
        </p:spPr>
      </p:pic>
      <p:pic>
        <p:nvPicPr>
          <p:cNvPr id="57" name="Picture 5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\begin{center}&#10;CPTP\\ map\end{center}} &#10;\end{document}" title="IguanaTex Bitmap Display">
            <a:extLst>
              <a:ext uri="{FF2B5EF4-FFF2-40B4-BE49-F238E27FC236}">
                <a16:creationId xmlns:a16="http://schemas.microsoft.com/office/drawing/2014/main" id="{0AD3CF58-9B1B-8FA3-3B0A-03AB12B30A8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741" y="4888233"/>
            <a:ext cx="409600" cy="318171"/>
          </a:xfrm>
          <a:prstGeom prst="rect">
            <a:avLst/>
          </a:prstGeom>
        </p:spPr>
      </p:pic>
      <p:pic>
        <p:nvPicPr>
          <p:cNvPr id="64" name="Picture 6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\begin{center}&#10;input-to-output\\ delay time\end{center}} &#10;\end{document}" title="IguanaTex Bitmap Display">
            <a:extLst>
              <a:ext uri="{FF2B5EF4-FFF2-40B4-BE49-F238E27FC236}">
                <a16:creationId xmlns:a16="http://schemas.microsoft.com/office/drawing/2014/main" id="{417BD055-BEBE-1977-4203-406A7F42291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35" y="4888233"/>
            <a:ext cx="1024000" cy="314514"/>
          </a:xfrm>
          <a:prstGeom prst="rect">
            <a:avLst/>
          </a:prstGeom>
        </p:spPr>
      </p:pic>
      <p:pic>
        <p:nvPicPr>
          <p:cNvPr id="103" name="Picture 10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text{Device $1$:}\;(\mc{N},\;\Delta \tau)\]&#10;\end{document}" title="IguanaTex Bitmap Display">
            <a:extLst>
              <a:ext uri="{FF2B5EF4-FFF2-40B4-BE49-F238E27FC236}">
                <a16:creationId xmlns:a16="http://schemas.microsoft.com/office/drawing/2014/main" id="{6CC7809F-60B2-F84E-8B12-B6909455DA3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42" y="6281419"/>
            <a:ext cx="2026666" cy="260571"/>
          </a:xfrm>
          <a:prstGeom prst="rect">
            <a:avLst/>
          </a:prstGeom>
        </p:spPr>
      </p:pic>
      <p:pic>
        <p:nvPicPr>
          <p:cNvPr id="105" name="Picture 10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text{Device $2$:}\;(\mc{N},\;\Delta \tau')\]&#10;\end{document}" title="IguanaTex Bitmap Display">
            <a:extLst>
              <a:ext uri="{FF2B5EF4-FFF2-40B4-BE49-F238E27FC236}">
                <a16:creationId xmlns:a16="http://schemas.microsoft.com/office/drawing/2014/main" id="{BC9862B8-4DE1-FCF2-B92F-93C4462045B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24" y="6258946"/>
            <a:ext cx="2098285" cy="26819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65FC1DF-5895-55E0-6DCB-BE061476E6A1}"/>
              </a:ext>
            </a:extLst>
          </p:cNvPr>
          <p:cNvSpPr/>
          <p:nvPr/>
        </p:nvSpPr>
        <p:spPr>
          <a:xfrm>
            <a:off x="8266309" y="2136911"/>
            <a:ext cx="1867437" cy="484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 descr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$\Delta \tau$ measures how long it takes the channel output system to be in state $\mc{N}(\rho)$ after the input system is prepared in state $\rho$.&#10;\end{center}&#10;\end{document}" title="IguanaTex Bitmap Display">
            <a:extLst>
              <a:ext uri="{FF2B5EF4-FFF2-40B4-BE49-F238E27FC236}">
                <a16:creationId xmlns:a16="http://schemas.microsoft.com/office/drawing/2014/main" id="{C30141EF-7786-DF33-BF17-8932BC9291A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02" y="3553408"/>
            <a:ext cx="8624762" cy="554667"/>
          </a:xfrm>
          <a:prstGeom prst="rect">
            <a:avLst/>
          </a:prstGeom>
        </p:spPr>
      </p:pic>
      <p:pic>
        <p:nvPicPr>
          <p:cNvPr id="93" name="Picture 9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c{N}^{A_0\to A_1}$&#10;\end{document}" title="IguanaTex Bitmap Display">
            <a:extLst>
              <a:ext uri="{FF2B5EF4-FFF2-40B4-BE49-F238E27FC236}">
                <a16:creationId xmlns:a16="http://schemas.microsoft.com/office/drawing/2014/main" id="{4EB29D22-3ECD-C511-5367-19BBA9685360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65" y="1703486"/>
            <a:ext cx="926476" cy="231619"/>
          </a:xfrm>
          <a:prstGeom prst="rect">
            <a:avLst/>
          </a:prstGeom>
        </p:spPr>
      </p:pic>
      <p:pic>
        <p:nvPicPr>
          <p:cNvPr id="7" name="Picture 6" descr="\documentclass{article}&#10;\usepackage{amsmath,amssymb,amsthm}&#10;\textwidth=5.3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A quantum device is some implementation of a quantum channel (CPTP map) occuring at specific points in time and space. &#10;\end{itemize}&#10;&#10;\end{document}" title="IguanaTex Bitmap Display">
            <a:extLst>
              <a:ext uri="{FF2B5EF4-FFF2-40B4-BE49-F238E27FC236}">
                <a16:creationId xmlns:a16="http://schemas.microsoft.com/office/drawing/2014/main" id="{93991D07-9789-4EE8-9D04-BAB84C4D77E0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0" y="1000189"/>
            <a:ext cx="9269364" cy="5455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94241A-3427-43AB-7D3E-D55E9CAB9BF4}"/>
              </a:ext>
            </a:extLst>
          </p:cNvPr>
          <p:cNvSpPr/>
          <p:nvPr/>
        </p:nvSpPr>
        <p:spPr>
          <a:xfrm>
            <a:off x="1563091" y="3458894"/>
            <a:ext cx="9023343" cy="705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5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7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5003-D84A-4A6D-9D14-D98EA184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02"/>
            <a:ext cx="6784818" cy="5764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Input-to-Output Delay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2A2185-5933-43EC-9731-E391A56133F0}"/>
              </a:ext>
            </a:extLst>
          </p:cNvPr>
          <p:cNvSpPr/>
          <p:nvPr/>
        </p:nvSpPr>
        <p:spPr>
          <a:xfrm>
            <a:off x="2325516" y="1673436"/>
            <a:ext cx="1769124" cy="842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F053F4-06E5-4B12-9652-3226D53C8657}"/>
              </a:ext>
            </a:extLst>
          </p:cNvPr>
          <p:cNvCxnSpPr>
            <a:cxnSpLocks/>
          </p:cNvCxnSpPr>
          <p:nvPr/>
        </p:nvCxnSpPr>
        <p:spPr>
          <a:xfrm>
            <a:off x="1351094" y="2106518"/>
            <a:ext cx="947684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\documentclass{article}&#10;\usepackage{amsmath,amssymb,amsthm}&#10;\textwidth=5.3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Devices can be stitched together to obtain a \textbf{compound device}:&#10;\end{itemize}&#10;&#10;\end{document}" title="IguanaTex Bitmap Display">
            <a:extLst>
              <a:ext uri="{FF2B5EF4-FFF2-40B4-BE49-F238E27FC236}">
                <a16:creationId xmlns:a16="http://schemas.microsoft.com/office/drawing/2014/main" id="{A26AB738-8C5F-050D-E769-E2DD0A8D310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0" y="1064865"/>
            <a:ext cx="7474306" cy="227048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BD35D7-0832-2AB7-4B14-CE23B3C82644}"/>
              </a:ext>
            </a:extLst>
          </p:cNvPr>
          <p:cNvCxnSpPr>
            <a:cxnSpLocks/>
          </p:cNvCxnSpPr>
          <p:nvPr/>
        </p:nvCxnSpPr>
        <p:spPr>
          <a:xfrm>
            <a:off x="4094640" y="2108239"/>
            <a:ext cx="957209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<a:extLst>
              <a:ext uri="{FF2B5EF4-FFF2-40B4-BE49-F238E27FC236}">
                <a16:creationId xmlns:a16="http://schemas.microsoft.com/office/drawing/2014/main" id="{D0B40BB7-C1E9-E44F-E3CD-6AD95A3464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0" y="1989972"/>
            <a:ext cx="272762" cy="222476"/>
          </a:xfrm>
          <a:prstGeom prst="rect">
            <a:avLst/>
          </a:prstGeom>
        </p:spPr>
      </p:pic>
      <p:pic>
        <p:nvPicPr>
          <p:cNvPr id="56" name="Picture 5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76CE6CF6-361A-6889-595F-16B4F93246B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87" y="1984962"/>
            <a:ext cx="265143" cy="21942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AC8CA2B-9293-1B0D-3E37-F5CF603F0D06}"/>
              </a:ext>
            </a:extLst>
          </p:cNvPr>
          <p:cNvSpPr/>
          <p:nvPr/>
        </p:nvSpPr>
        <p:spPr>
          <a:xfrm>
            <a:off x="1716510" y="204149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79F121-F318-2D56-FE79-0FCB6FBA7A76}"/>
              </a:ext>
            </a:extLst>
          </p:cNvPr>
          <p:cNvSpPr/>
          <p:nvPr/>
        </p:nvSpPr>
        <p:spPr>
          <a:xfrm>
            <a:off x="4491973" y="2046647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05410937-6837-E0C1-1613-015768142E2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10" y="2270915"/>
            <a:ext cx="160457" cy="181029"/>
          </a:xfrm>
          <a:prstGeom prst="rect">
            <a:avLst/>
          </a:prstGeom>
        </p:spPr>
      </p:pic>
      <p:pic>
        <p:nvPicPr>
          <p:cNvPr id="20" name="Picture 1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AD92120E-7A64-75DE-FA8D-F8A7197D59D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24" y="2279399"/>
            <a:ext cx="153600" cy="178286"/>
          </a:xfrm>
          <a:prstGeom prst="rect">
            <a:avLst/>
          </a:prstGeom>
        </p:spPr>
      </p:pic>
      <p:pic>
        <p:nvPicPr>
          <p:cNvPr id="75" name="Picture 7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,\;\Delta \tau)\]&#10;\end{document}" title="IguanaTex Bitmap Display">
            <a:extLst>
              <a:ext uri="{FF2B5EF4-FFF2-40B4-BE49-F238E27FC236}">
                <a16:creationId xmlns:a16="http://schemas.microsoft.com/office/drawing/2014/main" id="{E9C98837-EE22-BC03-2FD4-C01A0921411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02" y="1983727"/>
            <a:ext cx="924952" cy="2605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E20ED6-5B6D-FECC-06EE-9C9700B4FA46}"/>
              </a:ext>
            </a:extLst>
          </p:cNvPr>
          <p:cNvSpPr/>
          <p:nvPr/>
        </p:nvSpPr>
        <p:spPr>
          <a:xfrm>
            <a:off x="7623018" y="1673436"/>
            <a:ext cx="1769124" cy="842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903313-915E-8D0E-2B4A-3CB50C1130B7}"/>
              </a:ext>
            </a:extLst>
          </p:cNvPr>
          <p:cNvCxnSpPr>
            <a:cxnSpLocks/>
          </p:cNvCxnSpPr>
          <p:nvPr/>
        </p:nvCxnSpPr>
        <p:spPr>
          <a:xfrm>
            <a:off x="6648596" y="2106518"/>
            <a:ext cx="947684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AA7B2A-0330-1486-2690-E58600686036}"/>
              </a:ext>
            </a:extLst>
          </p:cNvPr>
          <p:cNvCxnSpPr>
            <a:cxnSpLocks/>
          </p:cNvCxnSpPr>
          <p:nvPr/>
        </p:nvCxnSpPr>
        <p:spPr>
          <a:xfrm>
            <a:off x="9392142" y="2108239"/>
            <a:ext cx="957209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75B816CD-8C02-CA6D-CABA-BD06DDC524D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72" y="1989972"/>
            <a:ext cx="265143" cy="219428"/>
          </a:xfrm>
          <a:prstGeom prst="rect">
            <a:avLst/>
          </a:prstGeom>
        </p:spPr>
      </p:pic>
      <p:pic>
        <p:nvPicPr>
          <p:cNvPr id="26" name="Picture 2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2$&#10;\end{document}" title="IguanaTex Bitmap Display">
            <a:extLst>
              <a:ext uri="{FF2B5EF4-FFF2-40B4-BE49-F238E27FC236}">
                <a16:creationId xmlns:a16="http://schemas.microsoft.com/office/drawing/2014/main" id="{29CED4AE-6426-6885-B96B-E88F6441C6D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89" y="1984962"/>
            <a:ext cx="271238" cy="21942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23F7E82-5E22-1A25-056D-3ED4B237A3E3}"/>
              </a:ext>
            </a:extLst>
          </p:cNvPr>
          <p:cNvSpPr/>
          <p:nvPr/>
        </p:nvSpPr>
        <p:spPr>
          <a:xfrm>
            <a:off x="7014012" y="204149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95551A-5E84-BFDC-A71D-D4EDF4A1C91F}"/>
              </a:ext>
            </a:extLst>
          </p:cNvPr>
          <p:cNvSpPr/>
          <p:nvPr/>
        </p:nvSpPr>
        <p:spPr>
          <a:xfrm>
            <a:off x="9789475" y="2046647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F898B83F-DEE1-47B4-A1BA-2B9FABF1416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12" y="2270915"/>
            <a:ext cx="153600" cy="178286"/>
          </a:xfrm>
          <a:prstGeom prst="rect">
            <a:avLst/>
          </a:prstGeom>
        </p:spPr>
      </p:pic>
      <p:pic>
        <p:nvPicPr>
          <p:cNvPr id="34" name="Picture 3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2$&#10;\end{document}" title="IguanaTex Bitmap Display">
            <a:extLst>
              <a:ext uri="{FF2B5EF4-FFF2-40B4-BE49-F238E27FC236}">
                <a16:creationId xmlns:a16="http://schemas.microsoft.com/office/drawing/2014/main" id="{0C20F0DD-E063-9FC9-76D0-D3A154D00DB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826" y="2279399"/>
            <a:ext cx="159086" cy="178286"/>
          </a:xfrm>
          <a:prstGeom prst="rect">
            <a:avLst/>
          </a:prstGeom>
        </p:spPr>
      </p:pic>
      <p:pic>
        <p:nvPicPr>
          <p:cNvPr id="77" name="Picture 7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M},\;\Delta \tau')\]&#10;\end{document}" title="IguanaTex Bitmap Display">
            <a:extLst>
              <a:ext uri="{FF2B5EF4-FFF2-40B4-BE49-F238E27FC236}">
                <a16:creationId xmlns:a16="http://schemas.microsoft.com/office/drawing/2014/main" id="{42BE8186-AEB8-E2AE-678A-60C4A762A82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74" y="1944075"/>
            <a:ext cx="1054476" cy="268190"/>
          </a:xfrm>
          <a:prstGeom prst="rect">
            <a:avLst/>
          </a:prstGeom>
        </p:spPr>
      </p:pic>
      <p:sp>
        <p:nvSpPr>
          <p:cNvPr id="35" name="Arrow: Down 34">
            <a:extLst>
              <a:ext uri="{FF2B5EF4-FFF2-40B4-BE49-F238E27FC236}">
                <a16:creationId xmlns:a16="http://schemas.microsoft.com/office/drawing/2014/main" id="{974E781A-64F8-D2FB-A45E-76D8A7F82C9A}"/>
              </a:ext>
            </a:extLst>
          </p:cNvPr>
          <p:cNvSpPr/>
          <p:nvPr/>
        </p:nvSpPr>
        <p:spPr>
          <a:xfrm>
            <a:off x="3756587" y="3020602"/>
            <a:ext cx="405829" cy="601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6DBA01C4-1954-3CD3-9C45-55538BE71478}"/>
              </a:ext>
            </a:extLst>
          </p:cNvPr>
          <p:cNvSpPr/>
          <p:nvPr/>
        </p:nvSpPr>
        <p:spPr>
          <a:xfrm>
            <a:off x="6574483" y="3020602"/>
            <a:ext cx="405829" cy="601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58A58-EB49-50B1-3745-CF76D5F5AC84}"/>
              </a:ext>
            </a:extLst>
          </p:cNvPr>
          <p:cNvSpPr/>
          <p:nvPr/>
        </p:nvSpPr>
        <p:spPr>
          <a:xfrm>
            <a:off x="3372769" y="4248189"/>
            <a:ext cx="1769124" cy="842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EA7B75-5DAD-1B88-D405-E83E58030F62}"/>
              </a:ext>
            </a:extLst>
          </p:cNvPr>
          <p:cNvCxnSpPr>
            <a:cxnSpLocks/>
          </p:cNvCxnSpPr>
          <p:nvPr/>
        </p:nvCxnSpPr>
        <p:spPr>
          <a:xfrm>
            <a:off x="2398347" y="4681271"/>
            <a:ext cx="947684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A90AAE-13AF-7108-6B16-6BA9BEE8E669}"/>
              </a:ext>
            </a:extLst>
          </p:cNvPr>
          <p:cNvCxnSpPr>
            <a:cxnSpLocks/>
          </p:cNvCxnSpPr>
          <p:nvPr/>
        </p:nvCxnSpPr>
        <p:spPr>
          <a:xfrm>
            <a:off x="5141893" y="4682992"/>
            <a:ext cx="957209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<a:extLst>
              <a:ext uri="{FF2B5EF4-FFF2-40B4-BE49-F238E27FC236}">
                <a16:creationId xmlns:a16="http://schemas.microsoft.com/office/drawing/2014/main" id="{F712AF08-09A3-2C4C-5C91-94C1827DD421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23" y="4564725"/>
            <a:ext cx="272762" cy="222476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06EDFED0-3E93-4CFC-AC06-C3B5D410B852}"/>
              </a:ext>
            </a:extLst>
          </p:cNvPr>
          <p:cNvSpPr/>
          <p:nvPr/>
        </p:nvSpPr>
        <p:spPr>
          <a:xfrm>
            <a:off x="2763763" y="4616249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33B9920-1C1A-CBAB-C3EC-D2E5C038D6DD}"/>
              </a:ext>
            </a:extLst>
          </p:cNvPr>
          <p:cNvSpPr/>
          <p:nvPr/>
        </p:nvSpPr>
        <p:spPr>
          <a:xfrm>
            <a:off x="5539226" y="4621400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C8EBA71E-5EE2-882E-BB5E-5E63D455CAA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63" y="4845668"/>
            <a:ext cx="160457" cy="181029"/>
          </a:xfrm>
          <a:prstGeom prst="rect">
            <a:avLst/>
          </a:prstGeom>
        </p:spPr>
      </p:pic>
      <p:pic>
        <p:nvPicPr>
          <p:cNvPr id="48" name="Picture 4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B252F4DF-320A-A8E2-FF83-5B3A8070D043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7" y="4854152"/>
            <a:ext cx="153600" cy="178286"/>
          </a:xfrm>
          <a:prstGeom prst="rect">
            <a:avLst/>
          </a:prstGeom>
        </p:spPr>
      </p:pic>
      <p:pic>
        <p:nvPicPr>
          <p:cNvPr id="81" name="Picture 8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,\;\Delta \tau)\]&#10;\end{document}" title="IguanaTex Bitmap Display">
            <a:extLst>
              <a:ext uri="{FF2B5EF4-FFF2-40B4-BE49-F238E27FC236}">
                <a16:creationId xmlns:a16="http://schemas.microsoft.com/office/drawing/2014/main" id="{B4D06D27-3842-74F8-8FC1-A5A540A78FEE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89" y="4585097"/>
            <a:ext cx="924952" cy="26057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A032A90-69B1-D952-74BA-D361298742CD}"/>
              </a:ext>
            </a:extLst>
          </p:cNvPr>
          <p:cNvSpPr/>
          <p:nvPr/>
        </p:nvSpPr>
        <p:spPr>
          <a:xfrm>
            <a:off x="6099102" y="4248189"/>
            <a:ext cx="1769124" cy="8424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30431B9-48A7-2527-AF30-23A89E4C8675}"/>
              </a:ext>
            </a:extLst>
          </p:cNvPr>
          <p:cNvCxnSpPr>
            <a:cxnSpLocks/>
          </p:cNvCxnSpPr>
          <p:nvPr/>
        </p:nvCxnSpPr>
        <p:spPr>
          <a:xfrm>
            <a:off x="7868226" y="4682992"/>
            <a:ext cx="957209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2$&#10;\end{document}" title="IguanaTex Bitmap Display">
            <a:extLst>
              <a:ext uri="{FF2B5EF4-FFF2-40B4-BE49-F238E27FC236}">
                <a16:creationId xmlns:a16="http://schemas.microsoft.com/office/drawing/2014/main" id="{74CF724B-9A41-3AE4-0B70-B0E31A0AB155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73" y="4559715"/>
            <a:ext cx="271238" cy="219428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1EC8BDB8-76D9-03BE-FF01-4B21686D17BE}"/>
              </a:ext>
            </a:extLst>
          </p:cNvPr>
          <p:cNvSpPr/>
          <p:nvPr/>
        </p:nvSpPr>
        <p:spPr>
          <a:xfrm>
            <a:off x="8265559" y="4621400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2$&#10;\end{document}" title="IguanaTex Bitmap Display">
            <a:extLst>
              <a:ext uri="{FF2B5EF4-FFF2-40B4-BE49-F238E27FC236}">
                <a16:creationId xmlns:a16="http://schemas.microsoft.com/office/drawing/2014/main" id="{AE964163-7FE1-723A-D1D3-DB31BEBB270F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10" y="4854152"/>
            <a:ext cx="159086" cy="178286"/>
          </a:xfrm>
          <a:prstGeom prst="rect">
            <a:avLst/>
          </a:prstGeom>
        </p:spPr>
      </p:pic>
      <p:pic>
        <p:nvPicPr>
          <p:cNvPr id="83" name="Picture 8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M},\;\Delta \tau')\]&#10;\end{document}" title="IguanaTex Bitmap Display">
            <a:extLst>
              <a:ext uri="{FF2B5EF4-FFF2-40B4-BE49-F238E27FC236}">
                <a16:creationId xmlns:a16="http://schemas.microsoft.com/office/drawing/2014/main" id="{6DB85F48-1F6E-3740-2473-303952F9BAC4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18" y="4548897"/>
            <a:ext cx="1054476" cy="26819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880B5813-4E6F-D2BA-22CA-F2170D903E08}"/>
              </a:ext>
            </a:extLst>
          </p:cNvPr>
          <p:cNvSpPr/>
          <p:nvPr/>
        </p:nvSpPr>
        <p:spPr>
          <a:xfrm>
            <a:off x="3095873" y="3991379"/>
            <a:ext cx="4993241" cy="141139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M}\circ\mc{N},\;\Delta \tau'')\]&#10;\end{document}" title="IguanaTex Bitmap Display">
            <a:extLst>
              <a:ext uri="{FF2B5EF4-FFF2-40B4-BE49-F238E27FC236}">
                <a16:creationId xmlns:a16="http://schemas.microsoft.com/office/drawing/2014/main" id="{421BDF24-2946-05C9-56B0-6E20316B8090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50" y="5573934"/>
            <a:ext cx="1596952" cy="268190"/>
          </a:xfrm>
          <a:prstGeom prst="rect">
            <a:avLst/>
          </a:prstGeom>
        </p:spPr>
      </p:pic>
      <p:pic>
        <p:nvPicPr>
          <p:cNvPr id="87" name="Picture 8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where $\Delta \tau''=\Delta \tau'+\Delta \tau'$&#10;\end{document}" title="IguanaTex Bitmap Display">
            <a:extLst>
              <a:ext uri="{FF2B5EF4-FFF2-40B4-BE49-F238E27FC236}">
                <a16:creationId xmlns:a16="http://schemas.microsoft.com/office/drawing/2014/main" id="{EC399A4E-CC39-098B-3181-89A192E4DBEA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36" y="6190034"/>
            <a:ext cx="2678857" cy="211810"/>
          </a:xfrm>
          <a:prstGeom prst="rect">
            <a:avLst/>
          </a:prstGeom>
        </p:spPr>
      </p:pic>
      <p:pic>
        <p:nvPicPr>
          <p:cNvPr id="71" name="Picture 7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=t_2-t_0$.&#10;\end{document}" title="IguanaTex Bitmap Display">
            <a:extLst>
              <a:ext uri="{FF2B5EF4-FFF2-40B4-BE49-F238E27FC236}">
                <a16:creationId xmlns:a16="http://schemas.microsoft.com/office/drawing/2014/main" id="{05F147CB-FBC5-EB9F-9638-2B36145BCC29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94" y="6272694"/>
            <a:ext cx="1020952" cy="2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7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9" grpId="0" animBg="1"/>
      <p:bldP spid="45" grpId="0" animBg="1"/>
      <p:bldP spid="46" grpId="0" animBg="1"/>
      <p:bldP spid="51" grpId="0" animBg="1"/>
      <p:bldP spid="55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For a device with multiple inputs/output systems, we likewise define its delay time as how long it takes to transform $\rho\mapsto \mc{N}(\rho)$.&#10;\end{itemize}&#10;&#10;\end{document}" title="IguanaTex Bitmap Display">
            <a:extLst>
              <a:ext uri="{FF2B5EF4-FFF2-40B4-BE49-F238E27FC236}">
                <a16:creationId xmlns:a16="http://schemas.microsoft.com/office/drawing/2014/main" id="{34EAB38F-103E-4D66-28C6-2C3AD42E8B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38332"/>
            <a:ext cx="9653359" cy="5577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496F8C-3A79-ED66-C840-118E65428B55}"/>
              </a:ext>
            </a:extLst>
          </p:cNvPr>
          <p:cNvSpPr/>
          <p:nvPr/>
        </p:nvSpPr>
        <p:spPr>
          <a:xfrm>
            <a:off x="4878425" y="2367245"/>
            <a:ext cx="1767074" cy="17730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7C587B-52A5-F9B0-D94B-7E63C3AAB8E3}"/>
              </a:ext>
            </a:extLst>
          </p:cNvPr>
          <p:cNvCxnSpPr>
            <a:cxnSpLocks/>
          </p:cNvCxnSpPr>
          <p:nvPr/>
        </p:nvCxnSpPr>
        <p:spPr>
          <a:xfrm>
            <a:off x="3873457" y="2637138"/>
            <a:ext cx="1014718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418C7A-EDAD-FA5D-0A78-6A70C284703E}"/>
              </a:ext>
            </a:extLst>
          </p:cNvPr>
          <p:cNvCxnSpPr>
            <a:cxnSpLocks/>
          </p:cNvCxnSpPr>
          <p:nvPr/>
        </p:nvCxnSpPr>
        <p:spPr>
          <a:xfrm>
            <a:off x="6659034" y="2891361"/>
            <a:ext cx="705174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<a:extLst>
              <a:ext uri="{FF2B5EF4-FFF2-40B4-BE49-F238E27FC236}">
                <a16:creationId xmlns:a16="http://schemas.microsoft.com/office/drawing/2014/main" id="{4BE562F5-03BC-0549-908F-A63C9C870D1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95" y="2590476"/>
            <a:ext cx="272762" cy="222476"/>
          </a:xfrm>
          <a:prstGeom prst="rect">
            <a:avLst/>
          </a:prstGeom>
        </p:spPr>
      </p:pic>
      <p:pic>
        <p:nvPicPr>
          <p:cNvPr id="10" name="Picture 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089306E7-ACA6-56C3-ED02-4BE21C6FEA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40" y="2781647"/>
            <a:ext cx="265143" cy="21942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EE156E-03A4-C6A7-8C91-A9AC3F9BD915}"/>
              </a:ext>
            </a:extLst>
          </p:cNvPr>
          <p:cNvCxnSpPr>
            <a:cxnSpLocks/>
          </p:cNvCxnSpPr>
          <p:nvPr/>
        </p:nvCxnSpPr>
        <p:spPr>
          <a:xfrm>
            <a:off x="3873457" y="3152245"/>
            <a:ext cx="1004968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 title="IguanaTex Bitmap Display">
            <a:extLst>
              <a:ext uri="{FF2B5EF4-FFF2-40B4-BE49-F238E27FC236}">
                <a16:creationId xmlns:a16="http://schemas.microsoft.com/office/drawing/2014/main" id="{B0C050F9-367A-3C9C-80FB-02F1288F4FA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43" y="3075793"/>
            <a:ext cx="274286" cy="213333"/>
          </a:xfrm>
          <a:prstGeom prst="rect">
            <a:avLst/>
          </a:prstGeom>
        </p:spPr>
      </p:pic>
      <p:pic>
        <p:nvPicPr>
          <p:cNvPr id="15" name="Picture 1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cdots$&#10;\end{document}" title="IguanaTex Bitmap Display">
            <a:extLst>
              <a:ext uri="{FF2B5EF4-FFF2-40B4-BE49-F238E27FC236}">
                <a16:creationId xmlns:a16="http://schemas.microsoft.com/office/drawing/2014/main" id="{CBC9832B-2175-0A19-B7F4-C0690A8286D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7710" y="3524941"/>
            <a:ext cx="328838" cy="3565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FA9A46-CF67-BCCC-6B7B-E3C78CCB5BB4}"/>
              </a:ext>
            </a:extLst>
          </p:cNvPr>
          <p:cNvCxnSpPr>
            <a:cxnSpLocks/>
          </p:cNvCxnSpPr>
          <p:nvPr/>
        </p:nvCxnSpPr>
        <p:spPr>
          <a:xfrm>
            <a:off x="3873457" y="3887511"/>
            <a:ext cx="1004654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M_0$&#10;\end{document}" title="IguanaTex Bitmap Display">
            <a:extLst>
              <a:ext uri="{FF2B5EF4-FFF2-40B4-BE49-F238E27FC236}">
                <a16:creationId xmlns:a16="http://schemas.microsoft.com/office/drawing/2014/main" id="{5796D826-6C8A-F649-8E92-ABEFE8EE52B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43" y="3804747"/>
            <a:ext cx="327619" cy="213333"/>
          </a:xfrm>
          <a:prstGeom prst="rect">
            <a:avLst/>
          </a:prstGeom>
        </p:spPr>
      </p:pic>
      <p:pic>
        <p:nvPicPr>
          <p:cNvPr id="19" name="Picture 1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cdots$&#10;\end{document}" title="IguanaTex Bitmap Display">
            <a:extLst>
              <a:ext uri="{FF2B5EF4-FFF2-40B4-BE49-F238E27FC236}">
                <a16:creationId xmlns:a16="http://schemas.microsoft.com/office/drawing/2014/main" id="{098C183D-59C4-69F4-8B81-E7F3ACA6DA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6209" y="3360522"/>
            <a:ext cx="328838" cy="3565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5E6F6F-DE2E-ADFA-417B-75AF10D56F39}"/>
              </a:ext>
            </a:extLst>
          </p:cNvPr>
          <p:cNvCxnSpPr>
            <a:cxnSpLocks/>
          </p:cNvCxnSpPr>
          <p:nvPr/>
        </p:nvCxnSpPr>
        <p:spPr>
          <a:xfrm>
            <a:off x="6659034" y="3777419"/>
            <a:ext cx="705174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N_1$&#10;\end{document}" title="IguanaTex Bitmap Display">
            <a:extLst>
              <a:ext uri="{FF2B5EF4-FFF2-40B4-BE49-F238E27FC236}">
                <a16:creationId xmlns:a16="http://schemas.microsoft.com/office/drawing/2014/main" id="{21C233A5-E18F-8132-306C-DDB6160CA4E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40" y="3631966"/>
            <a:ext cx="277334" cy="210285"/>
          </a:xfrm>
          <a:prstGeom prst="rect">
            <a:avLst/>
          </a:prstGeom>
        </p:spPr>
      </p:pic>
      <p:pic>
        <p:nvPicPr>
          <p:cNvPr id="24" name="Picture 2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c{N}^{A_0\cdots M_0\to A_1\cdots N_1}$&#10;\end{document}" title="IguanaTex Bitmap Display">
            <a:extLst>
              <a:ext uri="{FF2B5EF4-FFF2-40B4-BE49-F238E27FC236}">
                <a16:creationId xmlns:a16="http://schemas.microsoft.com/office/drawing/2014/main" id="{FEFA3671-D759-DC0C-33BD-41C5A57D8C7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27" y="1972766"/>
            <a:ext cx="1837714" cy="231619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41221227-88C5-A152-0CEB-5A10FE571F50}"/>
              </a:ext>
            </a:extLst>
          </p:cNvPr>
          <p:cNvSpPr txBox="1">
            <a:spLocks/>
          </p:cNvSpPr>
          <p:nvPr/>
        </p:nvSpPr>
        <p:spPr>
          <a:xfrm>
            <a:off x="787164" y="85179"/>
            <a:ext cx="10617672" cy="576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Input-to-Output Delay Time for Multiple Systems</a:t>
            </a:r>
          </a:p>
        </p:txBody>
      </p:sp>
      <p:pic>
        <p:nvPicPr>
          <p:cNvPr id="117" name="Picture 116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Note that all subsystems have synchronized input and output times!&#10;\end{itemize}&#10;&#10;\end{document}" title="IguanaTex Bitmap Display">
            <a:extLst>
              <a:ext uri="{FF2B5EF4-FFF2-40B4-BE49-F238E27FC236}">
                <a16:creationId xmlns:a16="http://schemas.microsoft.com/office/drawing/2014/main" id="{AF267166-B9E1-A07C-00E8-26838AEC1F8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28" y="5802363"/>
            <a:ext cx="7794303" cy="233144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36A24855-3D13-A501-B5B8-B0A45DB8283F}"/>
              </a:ext>
            </a:extLst>
          </p:cNvPr>
          <p:cNvSpPr/>
          <p:nvPr/>
        </p:nvSpPr>
        <p:spPr>
          <a:xfrm>
            <a:off x="4239339" y="258030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6E963DA-7E3C-EB8D-46DA-55CDC6DB3CB8}"/>
              </a:ext>
            </a:extLst>
          </p:cNvPr>
          <p:cNvSpPr/>
          <p:nvPr/>
        </p:nvSpPr>
        <p:spPr>
          <a:xfrm>
            <a:off x="4246843" y="3091012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96F2776-0199-0AD3-4A7E-50BADA0F5455}"/>
              </a:ext>
            </a:extLst>
          </p:cNvPr>
          <p:cNvSpPr/>
          <p:nvPr/>
        </p:nvSpPr>
        <p:spPr>
          <a:xfrm>
            <a:off x="4260332" y="3826940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40D78573-F3CA-8BAD-F6EC-5A950A5B44D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8" y="2787491"/>
            <a:ext cx="142629" cy="160915"/>
          </a:xfrm>
          <a:prstGeom prst="rect">
            <a:avLst/>
          </a:prstGeom>
        </p:spPr>
      </p:pic>
      <p:pic>
        <p:nvPicPr>
          <p:cNvPr id="100" name="Picture 9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69CD6610-8DFF-2CC6-AF2E-50A6D804B701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44" y="3290976"/>
            <a:ext cx="142629" cy="160914"/>
          </a:xfrm>
          <a:prstGeom prst="rect">
            <a:avLst/>
          </a:prstGeom>
        </p:spPr>
      </p:pic>
      <p:pic>
        <p:nvPicPr>
          <p:cNvPr id="102" name="Picture 10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149F0AD0-EE58-F7DB-BFA6-FC878AF180D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22" y="4042564"/>
            <a:ext cx="142629" cy="160915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1EC376FE-DF64-349C-4F2C-4B79BF697786}"/>
              </a:ext>
            </a:extLst>
          </p:cNvPr>
          <p:cNvSpPr/>
          <p:nvPr/>
        </p:nvSpPr>
        <p:spPr>
          <a:xfrm>
            <a:off x="6908393" y="2808751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046C463D-B220-34E1-465E-73A153CA649B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75" y="3015778"/>
            <a:ext cx="136534" cy="158477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F7F6DC09-8A1D-34A7-EEA9-0575DDE9D4E1}"/>
              </a:ext>
            </a:extLst>
          </p:cNvPr>
          <p:cNvSpPr/>
          <p:nvPr/>
        </p:nvSpPr>
        <p:spPr>
          <a:xfrm>
            <a:off x="6924600" y="3712110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D2310C80-3486-0D35-635D-9D55A47A7150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82" y="3919137"/>
            <a:ext cx="136534" cy="158477"/>
          </a:xfrm>
          <a:prstGeom prst="rect">
            <a:avLst/>
          </a:prstGeom>
        </p:spPr>
      </p:pic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2D15EF4-C196-21FD-0B5A-E4847925AE2C}"/>
              </a:ext>
            </a:extLst>
          </p:cNvPr>
          <p:cNvCxnSpPr/>
          <p:nvPr/>
        </p:nvCxnSpPr>
        <p:spPr>
          <a:xfrm>
            <a:off x="4618408" y="2424229"/>
            <a:ext cx="0" cy="1941816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A312802-AB42-1E19-AAED-893FBD0FF5C1}"/>
              </a:ext>
            </a:extLst>
          </p:cNvPr>
          <p:cNvCxnSpPr/>
          <p:nvPr/>
        </p:nvCxnSpPr>
        <p:spPr>
          <a:xfrm>
            <a:off x="6805602" y="2458092"/>
            <a:ext cx="0" cy="1941816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1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sigma^{A_1\cdots A_N}=\mc{N}(\rho)$&#10;\end{document}" title="IguanaTex Bitmap Display">
            <a:extLst>
              <a:ext uri="{FF2B5EF4-FFF2-40B4-BE49-F238E27FC236}">
                <a16:creationId xmlns:a16="http://schemas.microsoft.com/office/drawing/2014/main" id="{1E297313-5548-B5CA-FB63-55DC6E9610CF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35" y="4539712"/>
            <a:ext cx="1788952" cy="281905"/>
          </a:xfrm>
          <a:prstGeom prst="rect">
            <a:avLst/>
          </a:prstGeom>
        </p:spPr>
      </p:pic>
      <p:pic>
        <p:nvPicPr>
          <p:cNvPr id="114" name="Picture 11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^{A_0\cdots M_0}$&#10;\end{document}" title="IguanaTex Bitmap Display">
            <a:extLst>
              <a:ext uri="{FF2B5EF4-FFF2-40B4-BE49-F238E27FC236}">
                <a16:creationId xmlns:a16="http://schemas.microsoft.com/office/drawing/2014/main" id="{BA6AC372-3011-0D9F-DCCC-02D22BCF1AD6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22" y="4476683"/>
            <a:ext cx="825905" cy="272762"/>
          </a:xfrm>
          <a:prstGeom prst="rect">
            <a:avLst/>
          </a:prstGeom>
        </p:spPr>
      </p:pic>
      <p:pic>
        <p:nvPicPr>
          <p:cNvPr id="126" name="Picture 125" descr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 \tau=t_1-t_0$&#10;&#10;\end{document}" title="IguanaTex Bitmap Display">
            <a:extLst>
              <a:ext uri="{FF2B5EF4-FFF2-40B4-BE49-F238E27FC236}">
                <a16:creationId xmlns:a16="http://schemas.microsoft.com/office/drawing/2014/main" id="{6ADA8EE2-35DA-1363-8B13-759330ACE2C0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96" y="5084386"/>
            <a:ext cx="1372956" cy="222477"/>
          </a:xfrm>
          <a:prstGeom prst="rect">
            <a:avLst/>
          </a:prstGeom>
        </p:spPr>
      </p:pic>
      <p:pic>
        <p:nvPicPr>
          <p:cNvPr id="124" name="Picture 12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,\;\Delta \tau)\]&#10;\end{document}" title="IguanaTex Bitmap Display">
            <a:extLst>
              <a:ext uri="{FF2B5EF4-FFF2-40B4-BE49-F238E27FC236}">
                <a16:creationId xmlns:a16="http://schemas.microsoft.com/office/drawing/2014/main" id="{E7672426-453D-158D-90F4-F83C0D012ED2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12" y="3134566"/>
            <a:ext cx="924952" cy="2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9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ED4737E5-F2E3-B515-8783-56C2ACA3D6C0}"/>
              </a:ext>
            </a:extLst>
          </p:cNvPr>
          <p:cNvSpPr/>
          <p:nvPr/>
        </p:nvSpPr>
        <p:spPr>
          <a:xfrm>
            <a:off x="1075386" y="1891557"/>
            <a:ext cx="10239298" cy="1955221"/>
          </a:xfrm>
          <a:custGeom>
            <a:avLst/>
            <a:gdLst>
              <a:gd name="connsiteX0" fmla="*/ 0 w 10239298"/>
              <a:gd name="connsiteY0" fmla="*/ 0 h 1955221"/>
              <a:gd name="connsiteX1" fmla="*/ 7264123 w 10239298"/>
              <a:gd name="connsiteY1" fmla="*/ 0 h 1955221"/>
              <a:gd name="connsiteX2" fmla="*/ 7264123 w 10239298"/>
              <a:gd name="connsiteY2" fmla="*/ 822446 h 1955221"/>
              <a:gd name="connsiteX3" fmla="*/ 10239298 w 10239298"/>
              <a:gd name="connsiteY3" fmla="*/ 822446 h 1955221"/>
              <a:gd name="connsiteX4" fmla="*/ 10239298 w 10239298"/>
              <a:gd name="connsiteY4" fmla="*/ 1955221 h 1955221"/>
              <a:gd name="connsiteX5" fmla="*/ 2588654 w 10239298"/>
              <a:gd name="connsiteY5" fmla="*/ 1955221 h 1955221"/>
              <a:gd name="connsiteX6" fmla="*/ 2588654 w 10239298"/>
              <a:gd name="connsiteY6" fmla="*/ 1132775 h 1955221"/>
              <a:gd name="connsiteX7" fmla="*/ 0 w 10239298"/>
              <a:gd name="connsiteY7" fmla="*/ 1132775 h 19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39298" h="1955221">
                <a:moveTo>
                  <a:pt x="0" y="0"/>
                </a:moveTo>
                <a:lnTo>
                  <a:pt x="7264123" y="0"/>
                </a:lnTo>
                <a:lnTo>
                  <a:pt x="7264123" y="822446"/>
                </a:lnTo>
                <a:lnTo>
                  <a:pt x="10239298" y="822446"/>
                </a:lnTo>
                <a:lnTo>
                  <a:pt x="10239298" y="1955221"/>
                </a:lnTo>
                <a:lnTo>
                  <a:pt x="2588654" y="1955221"/>
                </a:lnTo>
                <a:lnTo>
                  <a:pt x="2588654" y="1132775"/>
                </a:lnTo>
                <a:lnTo>
                  <a:pt x="0" y="113277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 descr="\documentclass{article}&#10;\usepackage{amsmath,amssymb,amsthm}&#10;\textwidth=5.9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rough composition we can construct a compound device that has \textcolor{red}{\textbf{asynchronous}} arrival and departure times:&#10;\end{itemize}&#10;&#10;\end{document}" title="IguanaTex Bitmap Display">
            <a:extLst>
              <a:ext uri="{FF2B5EF4-FFF2-40B4-BE49-F238E27FC236}">
                <a16:creationId xmlns:a16="http://schemas.microsoft.com/office/drawing/2014/main" id="{8BC77882-3ADD-C9A4-37FE-05D779B642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3" y="1026352"/>
            <a:ext cx="10387838" cy="5272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496F8C-3A79-ED66-C840-118E65428B55}"/>
              </a:ext>
            </a:extLst>
          </p:cNvPr>
          <p:cNvSpPr/>
          <p:nvPr/>
        </p:nvSpPr>
        <p:spPr>
          <a:xfrm>
            <a:off x="4788273" y="2212296"/>
            <a:ext cx="2427813" cy="1344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7C587B-52A5-F9B0-D94B-7E63C3AAB8E3}"/>
              </a:ext>
            </a:extLst>
          </p:cNvPr>
          <p:cNvCxnSpPr>
            <a:cxnSpLocks/>
          </p:cNvCxnSpPr>
          <p:nvPr/>
        </p:nvCxnSpPr>
        <p:spPr>
          <a:xfrm>
            <a:off x="3783305" y="2482189"/>
            <a:ext cx="1014718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418C7A-EDAD-FA5D-0A78-6A70C284703E}"/>
              </a:ext>
            </a:extLst>
          </p:cNvPr>
          <p:cNvCxnSpPr>
            <a:cxnSpLocks/>
          </p:cNvCxnSpPr>
          <p:nvPr/>
        </p:nvCxnSpPr>
        <p:spPr>
          <a:xfrm>
            <a:off x="7239735" y="2485071"/>
            <a:ext cx="1569273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0$&#10;\end{document}" title="IguanaTex Bitmap Display">
            <a:extLst>
              <a:ext uri="{FF2B5EF4-FFF2-40B4-BE49-F238E27FC236}">
                <a16:creationId xmlns:a16="http://schemas.microsoft.com/office/drawing/2014/main" id="{D65C6B27-140E-22D6-E3E4-C3FB540503C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2" y="2310829"/>
            <a:ext cx="272762" cy="256000"/>
          </a:xfrm>
          <a:prstGeom prst="rect">
            <a:avLst/>
          </a:prstGeom>
        </p:spPr>
      </p:pic>
      <p:pic>
        <p:nvPicPr>
          <p:cNvPr id="22" name="Picture 2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A86A7D3A-B437-D6E0-67C0-875338C6E02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87" y="2325357"/>
            <a:ext cx="265143" cy="21942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EE156E-03A4-C6A7-8C91-A9AC3F9BD915}"/>
              </a:ext>
            </a:extLst>
          </p:cNvPr>
          <p:cNvCxnSpPr>
            <a:cxnSpLocks/>
          </p:cNvCxnSpPr>
          <p:nvPr/>
        </p:nvCxnSpPr>
        <p:spPr>
          <a:xfrm>
            <a:off x="3303431" y="3278333"/>
            <a:ext cx="1469186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 title="IguanaTex Bitmap Display">
            <a:extLst>
              <a:ext uri="{FF2B5EF4-FFF2-40B4-BE49-F238E27FC236}">
                <a16:creationId xmlns:a16="http://schemas.microsoft.com/office/drawing/2014/main" id="{B0C050F9-367A-3C9C-80FB-02F1288F4FA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49" y="3187983"/>
            <a:ext cx="274286" cy="21333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5E6F6F-DE2E-ADFA-417B-75AF10D56F39}"/>
              </a:ext>
            </a:extLst>
          </p:cNvPr>
          <p:cNvCxnSpPr>
            <a:cxnSpLocks/>
          </p:cNvCxnSpPr>
          <p:nvPr/>
        </p:nvCxnSpPr>
        <p:spPr>
          <a:xfrm>
            <a:off x="7216086" y="3336528"/>
            <a:ext cx="1110106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'_1$&#10;\end{document}" title="IguanaTex Bitmap Display">
            <a:extLst>
              <a:ext uri="{FF2B5EF4-FFF2-40B4-BE49-F238E27FC236}">
                <a16:creationId xmlns:a16="http://schemas.microsoft.com/office/drawing/2014/main" id="{FA0994DB-E02D-693F-F45B-760C7CAEA18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010" y="3252772"/>
            <a:ext cx="266667" cy="252951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41221227-88C5-A152-0CEB-5A10FE571F50}"/>
              </a:ext>
            </a:extLst>
          </p:cNvPr>
          <p:cNvSpPr txBox="1">
            <a:spLocks/>
          </p:cNvSpPr>
          <p:nvPr/>
        </p:nvSpPr>
        <p:spPr>
          <a:xfrm>
            <a:off x="611746" y="85179"/>
            <a:ext cx="10793090" cy="576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Input-to-Output Delay Times for Compound Devices</a:t>
            </a:r>
          </a:p>
        </p:txBody>
      </p:sp>
      <p:pic>
        <p:nvPicPr>
          <p:cNvPr id="26" name="Picture 25" descr="\documentclass{article}&#10;\usepackage{amsmath,amssymb,amsthm}&#10;\textwidth=6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compound device receives \textcolor{red}{inputs} at times $\mbf{t}_0:=\begin{pmatrix}t_0'\\t_0\end{pmatrix}$ &#10;\end{itemize}&#10;&#10;\end{document}" title="IguanaTex Bitmap Display">
            <a:extLst>
              <a:ext uri="{FF2B5EF4-FFF2-40B4-BE49-F238E27FC236}">
                <a16:creationId xmlns:a16="http://schemas.microsoft.com/office/drawing/2014/main" id="{B5445397-C7A8-5F85-9819-F05A90C00D2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5" y="4139060"/>
            <a:ext cx="6602683" cy="608003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36A24855-3D13-A501-B5B8-B0A45DB8283F}"/>
              </a:ext>
            </a:extLst>
          </p:cNvPr>
          <p:cNvSpPr/>
          <p:nvPr/>
        </p:nvSpPr>
        <p:spPr>
          <a:xfrm>
            <a:off x="4149187" y="2425357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6E963DA-7E3C-EB8D-46DA-55CDC6DB3CB8}"/>
              </a:ext>
            </a:extLst>
          </p:cNvPr>
          <p:cNvSpPr/>
          <p:nvPr/>
        </p:nvSpPr>
        <p:spPr>
          <a:xfrm>
            <a:off x="4141035" y="3217100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0D9D4EF4-5CAB-740D-3489-18814B7F0B9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57" y="2632542"/>
            <a:ext cx="142629" cy="160915"/>
          </a:xfrm>
          <a:prstGeom prst="rect">
            <a:avLst/>
          </a:prstGeom>
        </p:spPr>
      </p:pic>
      <p:pic>
        <p:nvPicPr>
          <p:cNvPr id="3" name="Picture 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3B057971-2129-B042-FDFE-4A0F017DBB0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37" y="3417064"/>
            <a:ext cx="142629" cy="160914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1EC376FE-DF64-349C-4F2C-4B79BF697786}"/>
              </a:ext>
            </a:extLst>
          </p:cNvPr>
          <p:cNvSpPr/>
          <p:nvPr/>
        </p:nvSpPr>
        <p:spPr>
          <a:xfrm>
            <a:off x="7704113" y="2430165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CA12315C-907E-1301-A97B-D5FEFB2ADB1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31" y="2670320"/>
            <a:ext cx="136534" cy="158477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F7F6DC09-8A1D-34A7-EEA9-0575DDE9D4E1}"/>
              </a:ext>
            </a:extLst>
          </p:cNvPr>
          <p:cNvSpPr/>
          <p:nvPr/>
        </p:nvSpPr>
        <p:spPr>
          <a:xfrm>
            <a:off x="7717731" y="3276814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BEC91C-B514-0A27-044B-04A7C99CC5F8}"/>
              </a:ext>
            </a:extLst>
          </p:cNvPr>
          <p:cNvSpPr/>
          <p:nvPr/>
        </p:nvSpPr>
        <p:spPr>
          <a:xfrm>
            <a:off x="2151648" y="2087899"/>
            <a:ext cx="1659483" cy="634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94B49C-F88B-A6E5-5028-DEC4BB37DEBD}"/>
              </a:ext>
            </a:extLst>
          </p:cNvPr>
          <p:cNvCxnSpPr>
            <a:cxnSpLocks/>
          </p:cNvCxnSpPr>
          <p:nvPr/>
        </p:nvCxnSpPr>
        <p:spPr>
          <a:xfrm>
            <a:off x="669702" y="2445122"/>
            <a:ext cx="1443258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449EA6E-5FD3-1801-3BDB-4C4CCBEE3D80}"/>
              </a:ext>
            </a:extLst>
          </p:cNvPr>
          <p:cNvSpPr/>
          <p:nvPr/>
        </p:nvSpPr>
        <p:spPr>
          <a:xfrm>
            <a:off x="1513683" y="2391982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 title="IguanaTex Bitmap Display">
            <a:extLst>
              <a:ext uri="{FF2B5EF4-FFF2-40B4-BE49-F238E27FC236}">
                <a16:creationId xmlns:a16="http://schemas.microsoft.com/office/drawing/2014/main" id="{D63EC63E-19D5-D42F-7A1C-51664E13396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53" y="2599167"/>
            <a:ext cx="142629" cy="204800"/>
          </a:xfrm>
          <a:prstGeom prst="rect">
            <a:avLst/>
          </a:prstGeom>
        </p:spPr>
      </p:pic>
      <p:pic>
        <p:nvPicPr>
          <p:cNvPr id="16" name="Picture 1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E}^{A'_0\to A_0},\Delta \tau)\]&#10;\end{document}" title="IguanaTex Bitmap Display">
            <a:extLst>
              <a:ext uri="{FF2B5EF4-FFF2-40B4-BE49-F238E27FC236}">
                <a16:creationId xmlns:a16="http://schemas.microsoft.com/office/drawing/2014/main" id="{EA6981FC-BF6A-D5A9-7652-18900687B07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67" y="2277547"/>
            <a:ext cx="1481143" cy="315429"/>
          </a:xfrm>
          <a:prstGeom prst="rect">
            <a:avLst/>
          </a:prstGeom>
        </p:spPr>
      </p:pic>
      <p:pic>
        <p:nvPicPr>
          <p:cNvPr id="64" name="Picture 6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^{A_0B_0\to A_1B_1},\Delta \tau')\]&#10;\end{document}" title="IguanaTex Bitmap Display">
            <a:extLst>
              <a:ext uri="{FF2B5EF4-FFF2-40B4-BE49-F238E27FC236}">
                <a16:creationId xmlns:a16="http://schemas.microsoft.com/office/drawing/2014/main" id="{CBDD61E1-BC8F-04A2-F2B3-BB26F3DFD1FF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72" y="2740355"/>
            <a:ext cx="2143999" cy="29561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F2E6443-6778-D4ED-4CA8-E8EABB2FDF73}"/>
              </a:ext>
            </a:extLst>
          </p:cNvPr>
          <p:cNvSpPr/>
          <p:nvPr/>
        </p:nvSpPr>
        <p:spPr>
          <a:xfrm>
            <a:off x="8339509" y="2956727"/>
            <a:ext cx="1941435" cy="634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2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D}^{B_1\to B_1'},\Delta \tau'')\]&#10;\end{document}" title="IguanaTex Bitmap Display">
            <a:extLst>
              <a:ext uri="{FF2B5EF4-FFF2-40B4-BE49-F238E27FC236}">
                <a16:creationId xmlns:a16="http://schemas.microsoft.com/office/drawing/2014/main" id="{488322A3-3274-C444-CC9C-574C8D183AA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57" y="3146376"/>
            <a:ext cx="1657905" cy="315429"/>
          </a:xfrm>
          <a:prstGeom prst="rect">
            <a:avLst/>
          </a:prstGeom>
        </p:spPr>
      </p:pic>
      <p:pic>
        <p:nvPicPr>
          <p:cNvPr id="18" name="Picture 1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F79E1011-7130-4371-23A4-96C3206235B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31" y="3509402"/>
            <a:ext cx="136534" cy="158477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483490C-C7F7-23A7-067A-16C60D68A1ED}"/>
              </a:ext>
            </a:extLst>
          </p:cNvPr>
          <p:cNvCxnSpPr>
            <a:cxnSpLocks/>
          </p:cNvCxnSpPr>
          <p:nvPr/>
        </p:nvCxnSpPr>
        <p:spPr>
          <a:xfrm>
            <a:off x="10280944" y="3338262"/>
            <a:ext cx="1428572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6612A695-0FFD-DEAE-66E8-77503628F676}"/>
              </a:ext>
            </a:extLst>
          </p:cNvPr>
          <p:cNvSpPr/>
          <p:nvPr/>
        </p:nvSpPr>
        <p:spPr>
          <a:xfrm>
            <a:off x="10682309" y="3269247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 title="IguanaTex Bitmap Display">
            <a:extLst>
              <a:ext uri="{FF2B5EF4-FFF2-40B4-BE49-F238E27FC236}">
                <a16:creationId xmlns:a16="http://schemas.microsoft.com/office/drawing/2014/main" id="{96A98043-6B2D-972C-5817-04579CDA74A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927" y="3509402"/>
            <a:ext cx="136534" cy="202362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D1BCBE93-6A93-3BCD-6858-19B56542AD81}"/>
              </a:ext>
            </a:extLst>
          </p:cNvPr>
          <p:cNvSpPr/>
          <p:nvPr/>
        </p:nvSpPr>
        <p:spPr>
          <a:xfrm>
            <a:off x="1334035" y="2150369"/>
            <a:ext cx="506466" cy="708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CF15CB6-B62E-46B4-407E-3BBE5CA89E42}"/>
              </a:ext>
            </a:extLst>
          </p:cNvPr>
          <p:cNvSpPr/>
          <p:nvPr/>
        </p:nvSpPr>
        <p:spPr>
          <a:xfrm>
            <a:off x="3947750" y="3035974"/>
            <a:ext cx="506466" cy="708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9EB590C-E337-3C18-8915-69BD636C3973}"/>
              </a:ext>
            </a:extLst>
          </p:cNvPr>
          <p:cNvSpPr/>
          <p:nvPr/>
        </p:nvSpPr>
        <p:spPr>
          <a:xfrm>
            <a:off x="7517906" y="2261627"/>
            <a:ext cx="506466" cy="7083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7077EBC-656D-2DBF-26BE-E2DC75C7B9A7}"/>
              </a:ext>
            </a:extLst>
          </p:cNvPr>
          <p:cNvSpPr/>
          <p:nvPr/>
        </p:nvSpPr>
        <p:spPr>
          <a:xfrm>
            <a:off x="10500772" y="3073523"/>
            <a:ext cx="506466" cy="7083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and delivers \textcolor{blue}{outputs} at times $\mbf{t}_1:=\begin{pmatrix}t_1\\t_1'\end{pmatrix}$&#10;\end{document}" title="IguanaTex Bitmap Display">
            <a:extLst>
              <a:ext uri="{FF2B5EF4-FFF2-40B4-BE49-F238E27FC236}">
                <a16:creationId xmlns:a16="http://schemas.microsoft.com/office/drawing/2014/main" id="{4C6647B9-B63D-D5E1-08E5-3F2D1891305D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70" y="5067660"/>
            <a:ext cx="4472378" cy="608000"/>
          </a:xfrm>
          <a:prstGeom prst="rect">
            <a:avLst/>
          </a:prstGeom>
        </p:spPr>
      </p:pic>
      <p:pic>
        <p:nvPicPr>
          <p:cNvPr id="29" name="Picture 2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=\begin{pmatrix}t_0'\\t_0'+\Delta\tau\end{pmatrix}$&#10;\end{document}" title="IguanaTex Bitmap Display">
            <a:extLst>
              <a:ext uri="{FF2B5EF4-FFF2-40B4-BE49-F238E27FC236}">
                <a16:creationId xmlns:a16="http://schemas.microsoft.com/office/drawing/2014/main" id="{FAEE5E2B-76F9-B16C-AC6C-B9603959427A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68" y="4158973"/>
            <a:ext cx="1438476" cy="608000"/>
          </a:xfrm>
          <a:prstGeom prst="rect">
            <a:avLst/>
          </a:prstGeom>
        </p:spPr>
      </p:pic>
      <p:pic>
        <p:nvPicPr>
          <p:cNvPr id="34" name="Picture 3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=\begin{pmatrix}t_0'+\Delta\tau+\Delta \tau'\\t_0'+\Delta\tau+\Delta\tau'+\Delta\tau''\end{pmatrix}$.&#10;\end{document}" title="IguanaTex Bitmap Display">
            <a:extLst>
              <a:ext uri="{FF2B5EF4-FFF2-40B4-BE49-F238E27FC236}">
                <a16:creationId xmlns:a16="http://schemas.microsoft.com/office/drawing/2014/main" id="{D5473079-373E-2726-4FCA-F4E7FCF35362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68" y="5079167"/>
            <a:ext cx="3056762" cy="608000"/>
          </a:xfrm>
          <a:prstGeom prst="rect">
            <a:avLst/>
          </a:prstGeom>
        </p:spPr>
      </p:pic>
      <p:pic>
        <p:nvPicPr>
          <p:cNvPr id="33" name="Picture 32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delay time between \textbf{any pair} of input/output subsystems is non-negative and only depends on the internal delay times $(\Delta\tau,\Delta\tau',\Delta\tau'')$.&#10;\end{itemize}&#10;\end{document}" title="IguanaTex Bitmap Display">
            <a:extLst>
              <a:ext uri="{FF2B5EF4-FFF2-40B4-BE49-F238E27FC236}">
                <a16:creationId xmlns:a16="http://schemas.microsoft.com/office/drawing/2014/main" id="{E5071658-0FA5-AF51-D22D-26F90B7AE889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4" y="6093333"/>
            <a:ext cx="9654882" cy="5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77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41221227-88C5-A152-0CEB-5A10FE571F50}"/>
              </a:ext>
            </a:extLst>
          </p:cNvPr>
          <p:cNvSpPr txBox="1">
            <a:spLocks/>
          </p:cNvSpPr>
          <p:nvPr/>
        </p:nvSpPr>
        <p:spPr>
          <a:xfrm>
            <a:off x="611746" y="85179"/>
            <a:ext cx="10793090" cy="576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Input-to-Output Delay Times for Compound Devices</a:t>
            </a:r>
          </a:p>
        </p:txBody>
      </p:sp>
      <p:pic>
        <p:nvPicPr>
          <p:cNvPr id="23" name="Picture 22" descr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\textbf{Special case}: $\mc{N}^{A_0B_0\to A_1B_1}$ is $B_0\to A_1$ non-signalling (i.e. semi-causal).&#10;\end{enumerate}&#10;\end{document}" title="IguanaTex Bitmap Display">
            <a:extLst>
              <a:ext uri="{FF2B5EF4-FFF2-40B4-BE49-F238E27FC236}">
                <a16:creationId xmlns:a16="http://schemas.microsoft.com/office/drawing/2014/main" id="{837C00AD-F6C8-B60C-3C77-89142984BC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2" y="3511287"/>
            <a:ext cx="8374858" cy="281905"/>
          </a:xfrm>
          <a:prstGeom prst="rect">
            <a:avLst/>
          </a:prstGeom>
        </p:spPr>
      </p:pic>
      <p:pic>
        <p:nvPicPr>
          <p:cNvPr id="3" name="Picture 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mc{N}^{A_0B_0\to A_1B_1}\]&#10;\end{document}" title="IguanaTex Bitmap Display">
            <a:extLst>
              <a:ext uri="{FF2B5EF4-FFF2-40B4-BE49-F238E27FC236}">
                <a16:creationId xmlns:a16="http://schemas.microsoft.com/office/drawing/2014/main" id="{0ADBC24D-6170-75C0-3E69-7CFCF121740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26" y="5927187"/>
            <a:ext cx="1429333" cy="245333"/>
          </a:xfrm>
          <a:prstGeom prst="rect">
            <a:avLst/>
          </a:prstGeom>
        </p:spPr>
      </p:pic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3247C095-2BEB-1055-1F8D-3AC3241DD79B}"/>
              </a:ext>
            </a:extLst>
          </p:cNvPr>
          <p:cNvSpPr/>
          <p:nvPr/>
        </p:nvSpPr>
        <p:spPr>
          <a:xfrm>
            <a:off x="976351" y="972386"/>
            <a:ext cx="10239298" cy="1955221"/>
          </a:xfrm>
          <a:custGeom>
            <a:avLst/>
            <a:gdLst>
              <a:gd name="connsiteX0" fmla="*/ 0 w 10239298"/>
              <a:gd name="connsiteY0" fmla="*/ 0 h 1955221"/>
              <a:gd name="connsiteX1" fmla="*/ 7264123 w 10239298"/>
              <a:gd name="connsiteY1" fmla="*/ 0 h 1955221"/>
              <a:gd name="connsiteX2" fmla="*/ 7264123 w 10239298"/>
              <a:gd name="connsiteY2" fmla="*/ 822446 h 1955221"/>
              <a:gd name="connsiteX3" fmla="*/ 10239298 w 10239298"/>
              <a:gd name="connsiteY3" fmla="*/ 822446 h 1955221"/>
              <a:gd name="connsiteX4" fmla="*/ 10239298 w 10239298"/>
              <a:gd name="connsiteY4" fmla="*/ 1955221 h 1955221"/>
              <a:gd name="connsiteX5" fmla="*/ 2588654 w 10239298"/>
              <a:gd name="connsiteY5" fmla="*/ 1955221 h 1955221"/>
              <a:gd name="connsiteX6" fmla="*/ 2588654 w 10239298"/>
              <a:gd name="connsiteY6" fmla="*/ 1132775 h 1955221"/>
              <a:gd name="connsiteX7" fmla="*/ 0 w 10239298"/>
              <a:gd name="connsiteY7" fmla="*/ 1132775 h 19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39298" h="1955221">
                <a:moveTo>
                  <a:pt x="0" y="0"/>
                </a:moveTo>
                <a:lnTo>
                  <a:pt x="7264123" y="0"/>
                </a:lnTo>
                <a:lnTo>
                  <a:pt x="7264123" y="822446"/>
                </a:lnTo>
                <a:lnTo>
                  <a:pt x="10239298" y="822446"/>
                </a:lnTo>
                <a:lnTo>
                  <a:pt x="10239298" y="1955221"/>
                </a:lnTo>
                <a:lnTo>
                  <a:pt x="2588654" y="1955221"/>
                </a:lnTo>
                <a:lnTo>
                  <a:pt x="2588654" y="1132775"/>
                </a:lnTo>
                <a:lnTo>
                  <a:pt x="0" y="113277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DF86B6E-0B39-8CFD-C2B3-129DAD54ABDF}"/>
              </a:ext>
            </a:extLst>
          </p:cNvPr>
          <p:cNvSpPr/>
          <p:nvPr/>
        </p:nvSpPr>
        <p:spPr>
          <a:xfrm>
            <a:off x="4689238" y="1293125"/>
            <a:ext cx="2427813" cy="1344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ACCB107-9481-31FD-1441-CB76866B355B}"/>
              </a:ext>
            </a:extLst>
          </p:cNvPr>
          <p:cNvCxnSpPr>
            <a:cxnSpLocks/>
          </p:cNvCxnSpPr>
          <p:nvPr/>
        </p:nvCxnSpPr>
        <p:spPr>
          <a:xfrm>
            <a:off x="3684270" y="1563018"/>
            <a:ext cx="1014718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32135FEC-87CC-2528-01DD-87376E628907}"/>
              </a:ext>
            </a:extLst>
          </p:cNvPr>
          <p:cNvCxnSpPr>
            <a:cxnSpLocks/>
          </p:cNvCxnSpPr>
          <p:nvPr/>
        </p:nvCxnSpPr>
        <p:spPr>
          <a:xfrm>
            <a:off x="7140700" y="1565900"/>
            <a:ext cx="1569273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Picture 12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0$&#10;\end{document}" title="IguanaTex Bitmap Display">
            <a:extLst>
              <a:ext uri="{FF2B5EF4-FFF2-40B4-BE49-F238E27FC236}">
                <a16:creationId xmlns:a16="http://schemas.microsoft.com/office/drawing/2014/main" id="{03170D97-BB25-951F-1872-3DEA677C6D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7" y="1391658"/>
            <a:ext cx="272762" cy="256000"/>
          </a:xfrm>
          <a:prstGeom prst="rect">
            <a:avLst/>
          </a:prstGeom>
        </p:spPr>
      </p:pic>
      <p:pic>
        <p:nvPicPr>
          <p:cNvPr id="130" name="Picture 12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F4912184-1227-BD5D-D4E2-C5D76CA1ECA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52" y="1406186"/>
            <a:ext cx="265143" cy="219428"/>
          </a:xfrm>
          <a:prstGeom prst="rect">
            <a:avLst/>
          </a:prstGeom>
        </p:spPr>
      </p:pic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27BAE6FD-240D-4108-C17A-8530C88D21E6}"/>
              </a:ext>
            </a:extLst>
          </p:cNvPr>
          <p:cNvCxnSpPr>
            <a:cxnSpLocks/>
          </p:cNvCxnSpPr>
          <p:nvPr/>
        </p:nvCxnSpPr>
        <p:spPr>
          <a:xfrm>
            <a:off x="3204396" y="2359162"/>
            <a:ext cx="1469186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Picture 13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 title="IguanaTex Bitmap Display">
            <a:extLst>
              <a:ext uri="{FF2B5EF4-FFF2-40B4-BE49-F238E27FC236}">
                <a16:creationId xmlns:a16="http://schemas.microsoft.com/office/drawing/2014/main" id="{838C0486-3EA2-8C45-0C94-9B13D8A77F4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14" y="2268812"/>
            <a:ext cx="274286" cy="213333"/>
          </a:xfrm>
          <a:prstGeom prst="rect">
            <a:avLst/>
          </a:prstGeom>
        </p:spPr>
      </p:pic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B28A687-62D2-C670-50F0-FA1F552C51FD}"/>
              </a:ext>
            </a:extLst>
          </p:cNvPr>
          <p:cNvCxnSpPr>
            <a:cxnSpLocks/>
          </p:cNvCxnSpPr>
          <p:nvPr/>
        </p:nvCxnSpPr>
        <p:spPr>
          <a:xfrm>
            <a:off x="7117051" y="2417357"/>
            <a:ext cx="1110106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13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'_1$&#10;\end{document}" title="IguanaTex Bitmap Display">
            <a:extLst>
              <a:ext uri="{FF2B5EF4-FFF2-40B4-BE49-F238E27FC236}">
                <a16:creationId xmlns:a16="http://schemas.microsoft.com/office/drawing/2014/main" id="{69AC7A42-5227-6A22-E1AD-C1032929246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975" y="2333601"/>
            <a:ext cx="266667" cy="252951"/>
          </a:xfrm>
          <a:prstGeom prst="rect">
            <a:avLst/>
          </a:prstGeom>
        </p:spPr>
      </p:pic>
      <p:sp>
        <p:nvSpPr>
          <p:cNvPr id="135" name="Oval 134">
            <a:extLst>
              <a:ext uri="{FF2B5EF4-FFF2-40B4-BE49-F238E27FC236}">
                <a16:creationId xmlns:a16="http://schemas.microsoft.com/office/drawing/2014/main" id="{C214DB26-896C-9A3F-FA03-1C8E2C6036DC}"/>
              </a:ext>
            </a:extLst>
          </p:cNvPr>
          <p:cNvSpPr/>
          <p:nvPr/>
        </p:nvSpPr>
        <p:spPr>
          <a:xfrm>
            <a:off x="4050152" y="150618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3122089-A3E7-3B61-FAD3-05B5F62881DB}"/>
              </a:ext>
            </a:extLst>
          </p:cNvPr>
          <p:cNvSpPr/>
          <p:nvPr/>
        </p:nvSpPr>
        <p:spPr>
          <a:xfrm>
            <a:off x="4042000" y="2297929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5B3C29D9-7117-A116-D553-7B435B13B21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22" y="1713371"/>
            <a:ext cx="142629" cy="160915"/>
          </a:xfrm>
          <a:prstGeom prst="rect">
            <a:avLst/>
          </a:prstGeom>
        </p:spPr>
      </p:pic>
      <p:pic>
        <p:nvPicPr>
          <p:cNvPr id="138" name="Picture 13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19EA5AB8-65D3-6B7E-90DB-02FE70BA6C7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02" y="2497893"/>
            <a:ext cx="142629" cy="160914"/>
          </a:xfrm>
          <a:prstGeom prst="rect">
            <a:avLst/>
          </a:prstGeom>
        </p:spPr>
      </p:pic>
      <p:sp>
        <p:nvSpPr>
          <p:cNvPr id="139" name="Oval 138">
            <a:extLst>
              <a:ext uri="{FF2B5EF4-FFF2-40B4-BE49-F238E27FC236}">
                <a16:creationId xmlns:a16="http://schemas.microsoft.com/office/drawing/2014/main" id="{9FD78FBE-8587-4A45-A428-083659B6E136}"/>
              </a:ext>
            </a:extLst>
          </p:cNvPr>
          <p:cNvSpPr/>
          <p:nvPr/>
        </p:nvSpPr>
        <p:spPr>
          <a:xfrm>
            <a:off x="7605078" y="1510994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10B5E21A-2600-CD8C-6DF9-45C12090D5A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96" y="1751149"/>
            <a:ext cx="136534" cy="158477"/>
          </a:xfrm>
          <a:prstGeom prst="rect">
            <a:avLst/>
          </a:prstGeom>
        </p:spPr>
      </p:pic>
      <p:sp>
        <p:nvSpPr>
          <p:cNvPr id="141" name="Oval 140">
            <a:extLst>
              <a:ext uri="{FF2B5EF4-FFF2-40B4-BE49-F238E27FC236}">
                <a16:creationId xmlns:a16="http://schemas.microsoft.com/office/drawing/2014/main" id="{9CB579CD-3E55-4C19-4059-8454A888159C}"/>
              </a:ext>
            </a:extLst>
          </p:cNvPr>
          <p:cNvSpPr/>
          <p:nvPr/>
        </p:nvSpPr>
        <p:spPr>
          <a:xfrm>
            <a:off x="7618696" y="2357643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B3F76EF-1244-0D80-C119-4433A632D24B}"/>
              </a:ext>
            </a:extLst>
          </p:cNvPr>
          <p:cNvSpPr/>
          <p:nvPr/>
        </p:nvSpPr>
        <p:spPr>
          <a:xfrm>
            <a:off x="2052613" y="1168728"/>
            <a:ext cx="1659483" cy="634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02BA8532-4A6D-E3FF-F631-6194146BD31F}"/>
              </a:ext>
            </a:extLst>
          </p:cNvPr>
          <p:cNvCxnSpPr>
            <a:cxnSpLocks/>
          </p:cNvCxnSpPr>
          <p:nvPr/>
        </p:nvCxnSpPr>
        <p:spPr>
          <a:xfrm>
            <a:off x="570667" y="1525951"/>
            <a:ext cx="1443258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D5249B0B-6F21-9925-FEC9-26C9931D42C0}"/>
              </a:ext>
            </a:extLst>
          </p:cNvPr>
          <p:cNvSpPr/>
          <p:nvPr/>
        </p:nvSpPr>
        <p:spPr>
          <a:xfrm>
            <a:off x="1414648" y="1472811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Picture 14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 title="IguanaTex Bitmap Display">
            <a:extLst>
              <a:ext uri="{FF2B5EF4-FFF2-40B4-BE49-F238E27FC236}">
                <a16:creationId xmlns:a16="http://schemas.microsoft.com/office/drawing/2014/main" id="{DBF4BBBF-834D-77D2-1E91-A58028AB942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18" y="1679996"/>
            <a:ext cx="142629" cy="204800"/>
          </a:xfrm>
          <a:prstGeom prst="rect">
            <a:avLst/>
          </a:prstGeom>
        </p:spPr>
      </p:pic>
      <p:pic>
        <p:nvPicPr>
          <p:cNvPr id="147" name="Picture 14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E}^{A'_0\to A_0},\Delta \tau)\]&#10;\end{document}" title="IguanaTex Bitmap Display">
            <a:extLst>
              <a:ext uri="{FF2B5EF4-FFF2-40B4-BE49-F238E27FC236}">
                <a16:creationId xmlns:a16="http://schemas.microsoft.com/office/drawing/2014/main" id="{E092037D-60FD-FC98-24F9-D142E1C66E5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32" y="1358376"/>
            <a:ext cx="1481143" cy="315429"/>
          </a:xfrm>
          <a:prstGeom prst="rect">
            <a:avLst/>
          </a:prstGeom>
        </p:spPr>
      </p:pic>
      <p:pic>
        <p:nvPicPr>
          <p:cNvPr id="148" name="Picture 14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^{A_0B_0\to A_1B_1},\Delta \tau')\]&#10;\end{document}" title="IguanaTex Bitmap Display">
            <a:extLst>
              <a:ext uri="{FF2B5EF4-FFF2-40B4-BE49-F238E27FC236}">
                <a16:creationId xmlns:a16="http://schemas.microsoft.com/office/drawing/2014/main" id="{ADA19455-4C2B-0014-62B7-FE6CCC71BA9F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37" y="1821184"/>
            <a:ext cx="2143999" cy="295619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73C92C1A-06FA-0CF9-2307-D70107B2CA03}"/>
              </a:ext>
            </a:extLst>
          </p:cNvPr>
          <p:cNvSpPr/>
          <p:nvPr/>
        </p:nvSpPr>
        <p:spPr>
          <a:xfrm>
            <a:off x="8240474" y="2037556"/>
            <a:ext cx="1941435" cy="634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0" name="Picture 14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D}^{B_1\to B_1'},\Delta \tau'')\]&#10;\end{document}" title="IguanaTex Bitmap Display">
            <a:extLst>
              <a:ext uri="{FF2B5EF4-FFF2-40B4-BE49-F238E27FC236}">
                <a16:creationId xmlns:a16="http://schemas.microsoft.com/office/drawing/2014/main" id="{504BEC14-5BB7-8300-B236-DD8C15A5F06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22" y="2227205"/>
            <a:ext cx="1657905" cy="315429"/>
          </a:xfrm>
          <a:prstGeom prst="rect">
            <a:avLst/>
          </a:prstGeom>
        </p:spPr>
      </p:pic>
      <p:pic>
        <p:nvPicPr>
          <p:cNvPr id="151" name="Picture 15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4ECD9888-DA78-A73E-F321-1117885DCE6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96" y="2590231"/>
            <a:ext cx="136534" cy="158477"/>
          </a:xfrm>
          <a:prstGeom prst="rect">
            <a:avLst/>
          </a:prstGeom>
        </p:spPr>
      </p:pic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9E91E9C-6E79-72C0-CC23-76B0BC3EBBC6}"/>
              </a:ext>
            </a:extLst>
          </p:cNvPr>
          <p:cNvCxnSpPr>
            <a:cxnSpLocks/>
          </p:cNvCxnSpPr>
          <p:nvPr/>
        </p:nvCxnSpPr>
        <p:spPr>
          <a:xfrm>
            <a:off x="10181909" y="2419091"/>
            <a:ext cx="1428572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>
            <a:extLst>
              <a:ext uri="{FF2B5EF4-FFF2-40B4-BE49-F238E27FC236}">
                <a16:creationId xmlns:a16="http://schemas.microsoft.com/office/drawing/2014/main" id="{730EBEFB-18A7-285F-4856-B67774E4319A}"/>
              </a:ext>
            </a:extLst>
          </p:cNvPr>
          <p:cNvSpPr/>
          <p:nvPr/>
        </p:nvSpPr>
        <p:spPr>
          <a:xfrm>
            <a:off x="10583274" y="235007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Picture 15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 title="IguanaTex Bitmap Display">
            <a:extLst>
              <a:ext uri="{FF2B5EF4-FFF2-40B4-BE49-F238E27FC236}">
                <a16:creationId xmlns:a16="http://schemas.microsoft.com/office/drawing/2014/main" id="{3B3EEE5F-1A10-5F89-9E8C-0456FC79C064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92" y="2590231"/>
            <a:ext cx="136534" cy="202362"/>
          </a:xfrm>
          <a:prstGeom prst="rect">
            <a:avLst/>
          </a:prstGeom>
        </p:spPr>
      </p:pic>
      <p:sp>
        <p:nvSpPr>
          <p:cNvPr id="155" name="Oval 154">
            <a:extLst>
              <a:ext uri="{FF2B5EF4-FFF2-40B4-BE49-F238E27FC236}">
                <a16:creationId xmlns:a16="http://schemas.microsoft.com/office/drawing/2014/main" id="{2461CF48-438F-6941-984D-AC2C4B598FFF}"/>
              </a:ext>
            </a:extLst>
          </p:cNvPr>
          <p:cNvSpPr/>
          <p:nvPr/>
        </p:nvSpPr>
        <p:spPr>
          <a:xfrm>
            <a:off x="1235000" y="1231198"/>
            <a:ext cx="506466" cy="708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5F2C6B10-80C3-C084-868E-2BDB00D37262}"/>
              </a:ext>
            </a:extLst>
          </p:cNvPr>
          <p:cNvSpPr/>
          <p:nvPr/>
        </p:nvSpPr>
        <p:spPr>
          <a:xfrm>
            <a:off x="3848715" y="2116803"/>
            <a:ext cx="506466" cy="708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2C315F6A-734C-A5B7-5BE3-99DFAC47164A}"/>
              </a:ext>
            </a:extLst>
          </p:cNvPr>
          <p:cNvSpPr/>
          <p:nvPr/>
        </p:nvSpPr>
        <p:spPr>
          <a:xfrm>
            <a:off x="7418871" y="1342456"/>
            <a:ext cx="506466" cy="7083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9D35CD3-467A-3C55-AA46-042843698EBE}"/>
              </a:ext>
            </a:extLst>
          </p:cNvPr>
          <p:cNvSpPr/>
          <p:nvPr/>
        </p:nvSpPr>
        <p:spPr>
          <a:xfrm>
            <a:off x="10401737" y="2154352"/>
            <a:ext cx="506466" cy="7083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228723-A730-4F05-C850-D45439FEA37C}"/>
              </a:ext>
            </a:extLst>
          </p:cNvPr>
          <p:cNvGrpSpPr/>
          <p:nvPr/>
        </p:nvGrpSpPr>
        <p:grpSpPr>
          <a:xfrm>
            <a:off x="1155132" y="4285407"/>
            <a:ext cx="10060517" cy="2246918"/>
            <a:chOff x="1155132" y="4285407"/>
            <a:chExt cx="10060517" cy="2246918"/>
          </a:xfrm>
        </p:grpSpPr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D6065C80-472C-D911-0248-8412C093B0A1}"/>
                </a:ext>
              </a:extLst>
            </p:cNvPr>
            <p:cNvSpPr/>
            <p:nvPr/>
          </p:nvSpPr>
          <p:spPr>
            <a:xfrm>
              <a:off x="1854690" y="4285407"/>
              <a:ext cx="8660271" cy="2246918"/>
            </a:xfrm>
            <a:custGeom>
              <a:avLst/>
              <a:gdLst>
                <a:gd name="connsiteX0" fmla="*/ 0 w 8660271"/>
                <a:gd name="connsiteY0" fmla="*/ 0 h 2246918"/>
                <a:gd name="connsiteX1" fmla="*/ 3313492 w 8660271"/>
                <a:gd name="connsiteY1" fmla="*/ 0 h 2246918"/>
                <a:gd name="connsiteX2" fmla="*/ 3313492 w 8660271"/>
                <a:gd name="connsiteY2" fmla="*/ 595887 h 2246918"/>
                <a:gd name="connsiteX3" fmla="*/ 8660271 w 8660271"/>
                <a:gd name="connsiteY3" fmla="*/ 595887 h 2246918"/>
                <a:gd name="connsiteX4" fmla="*/ 8660271 w 8660271"/>
                <a:gd name="connsiteY4" fmla="*/ 861270 h 2246918"/>
                <a:gd name="connsiteX5" fmla="*/ 8660271 w 8660271"/>
                <a:gd name="connsiteY5" fmla="*/ 1428272 h 2246918"/>
                <a:gd name="connsiteX6" fmla="*/ 8660271 w 8660271"/>
                <a:gd name="connsiteY6" fmla="*/ 2246918 h 2246918"/>
                <a:gd name="connsiteX7" fmla="*/ 5047433 w 8660271"/>
                <a:gd name="connsiteY7" fmla="*/ 2246918 h 2246918"/>
                <a:gd name="connsiteX8" fmla="*/ 5047433 w 8660271"/>
                <a:gd name="connsiteY8" fmla="*/ 1428272 h 2246918"/>
                <a:gd name="connsiteX9" fmla="*/ 0 w 8660271"/>
                <a:gd name="connsiteY9" fmla="*/ 1428272 h 2246918"/>
                <a:gd name="connsiteX10" fmla="*/ 0 w 8660271"/>
                <a:gd name="connsiteY10" fmla="*/ 1385648 h 2246918"/>
                <a:gd name="connsiteX11" fmla="*/ 0 w 8660271"/>
                <a:gd name="connsiteY11" fmla="*/ 1385648 h 224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60271" h="2246918">
                  <a:moveTo>
                    <a:pt x="0" y="0"/>
                  </a:moveTo>
                  <a:lnTo>
                    <a:pt x="3313492" y="0"/>
                  </a:lnTo>
                  <a:lnTo>
                    <a:pt x="3313492" y="595887"/>
                  </a:lnTo>
                  <a:lnTo>
                    <a:pt x="8660271" y="595887"/>
                  </a:lnTo>
                  <a:lnTo>
                    <a:pt x="8660271" y="861270"/>
                  </a:lnTo>
                  <a:lnTo>
                    <a:pt x="8660271" y="1428272"/>
                  </a:lnTo>
                  <a:lnTo>
                    <a:pt x="8660271" y="2246918"/>
                  </a:lnTo>
                  <a:lnTo>
                    <a:pt x="5047433" y="2246918"/>
                  </a:lnTo>
                  <a:lnTo>
                    <a:pt x="5047433" y="1428272"/>
                  </a:lnTo>
                  <a:lnTo>
                    <a:pt x="0" y="1428272"/>
                  </a:lnTo>
                  <a:lnTo>
                    <a:pt x="0" y="1385648"/>
                  </a:lnTo>
                  <a:lnTo>
                    <a:pt x="0" y="138564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E0A1857-68FE-7F71-69CE-E4B7E167DF54}"/>
                </a:ext>
              </a:extLst>
            </p:cNvPr>
            <p:cNvGrpSpPr/>
            <p:nvPr>
              <p:custDataLst>
                <p:tags r:id="rId17"/>
              </p:custDataLst>
            </p:nvPr>
          </p:nvGrpSpPr>
          <p:grpSpPr>
            <a:xfrm>
              <a:off x="1155132" y="4406331"/>
              <a:ext cx="10060517" cy="2027171"/>
              <a:chOff x="1155132" y="4406331"/>
              <a:chExt cx="10060517" cy="202717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3815772-410E-2628-ABE9-1AD328C6EF5A}"/>
                  </a:ext>
                </a:extLst>
              </p:cNvPr>
              <p:cNvSpPr/>
              <p:nvPr/>
            </p:nvSpPr>
            <p:spPr>
              <a:xfrm>
                <a:off x="7795647" y="5008492"/>
                <a:ext cx="1741229" cy="13448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6D96C03-3340-259A-EEC0-0A2A22671B46}"/>
                  </a:ext>
                </a:extLst>
              </p:cNvPr>
              <p:cNvSpPr/>
              <p:nvPr/>
            </p:nvSpPr>
            <p:spPr>
              <a:xfrm>
                <a:off x="2781283" y="4439321"/>
                <a:ext cx="1379822" cy="10130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2C34009F-83FF-8603-5C03-AAB32B3408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4976" y="4755471"/>
                <a:ext cx="1242145" cy="0"/>
              </a:xfrm>
              <a:prstGeom prst="straightConnector1">
                <a:avLst/>
              </a:prstGeom>
              <a:ln w="53975" cmpd="sng">
                <a:solidFill>
                  <a:schemeClr val="accent6"/>
                </a:solidFill>
                <a:tailEnd type="triangle" w="med" len="sm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73DFAC39-EF4B-0F01-2B5B-C8943B298F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66179" y="5992006"/>
                <a:ext cx="1229468" cy="0"/>
              </a:xfrm>
              <a:prstGeom prst="straightConnector1">
                <a:avLst/>
              </a:prstGeom>
              <a:ln w="53975" cmpd="sng">
                <a:solidFill>
                  <a:schemeClr val="accent6"/>
                </a:solidFill>
                <a:tailEnd type="triangle" w="med" len="sm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661A419-776B-9BB4-2BE7-811EE89A8314}"/>
                  </a:ext>
                </a:extLst>
              </p:cNvPr>
              <p:cNvSpPr/>
              <p:nvPr/>
            </p:nvSpPr>
            <p:spPr>
              <a:xfrm>
                <a:off x="7240702" y="5921654"/>
                <a:ext cx="123290" cy="1194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    <a:extLst>
                  <a:ext uri="{FF2B5EF4-FFF2-40B4-BE49-F238E27FC236}">
                    <a16:creationId xmlns:a16="http://schemas.microsoft.com/office/drawing/2014/main" id="{E4A3F77E-3A27-FF9B-A64B-037FEEE5ACD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0704" y="6121618"/>
                <a:ext cx="142629" cy="160914"/>
              </a:xfrm>
              <a:prstGeom prst="rect">
                <a:avLst/>
              </a:prstGeom>
            </p:spPr>
          </p:pic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EFFFD93-1AC8-9BBE-4C4C-35125D101937}"/>
                  </a:ext>
                </a:extLst>
              </p:cNvPr>
              <p:cNvSpPr/>
              <p:nvPr/>
            </p:nvSpPr>
            <p:spPr>
              <a:xfrm>
                <a:off x="2226337" y="4686032"/>
                <a:ext cx="123290" cy="1194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 title="IguanaTex Bitmap Display">
                <a:extLst>
                  <a:ext uri="{FF2B5EF4-FFF2-40B4-BE49-F238E27FC236}">
                    <a16:creationId xmlns:a16="http://schemas.microsoft.com/office/drawing/2014/main" id="{44348B62-2F17-243D-7CC8-F643F4D5A03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6341" y="4885996"/>
                <a:ext cx="142629" cy="204800"/>
              </a:xfrm>
              <a:prstGeom prst="rect">
                <a:avLst/>
              </a:prstGeom>
            </p:spPr>
          </p:pic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E12FF78-3EF6-E04E-584C-6C4476DE641C}"/>
                  </a:ext>
                </a:extLst>
              </p:cNvPr>
              <p:cNvSpPr/>
              <p:nvPr/>
            </p:nvSpPr>
            <p:spPr>
              <a:xfrm>
                <a:off x="2033052" y="4504906"/>
                <a:ext cx="506466" cy="64816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2174D043-6006-6F4C-DA36-5C672BC14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5493" y="4644719"/>
                <a:ext cx="1327539" cy="0"/>
              </a:xfrm>
              <a:prstGeom prst="straightConnector1">
                <a:avLst/>
              </a:prstGeom>
              <a:ln w="53975" cmpd="sng">
                <a:solidFill>
                  <a:schemeClr val="accent6"/>
                </a:solidFill>
                <a:tailEnd type="triangle" w="med" len="sm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E36C7E88-59BE-B63A-CA98-CE86E434CA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6768" y="5364049"/>
                <a:ext cx="978879" cy="0"/>
              </a:xfrm>
              <a:prstGeom prst="straightConnector1">
                <a:avLst/>
              </a:prstGeom>
              <a:ln w="53975" cmpd="sng">
                <a:solidFill>
                  <a:schemeClr val="accent6"/>
                </a:solidFill>
                <a:tailEnd type="triangle" w="med" len="sm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06518DF-049C-09BB-AD50-3FE185EBDDE2}"/>
                  </a:ext>
                </a:extLst>
              </p:cNvPr>
              <p:cNvSpPr/>
              <p:nvPr/>
            </p:nvSpPr>
            <p:spPr>
              <a:xfrm>
                <a:off x="7240702" y="5293697"/>
                <a:ext cx="123290" cy="1194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0" name="Picture 17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    <a:extLst>
                  <a:ext uri="{FF2B5EF4-FFF2-40B4-BE49-F238E27FC236}">
                    <a16:creationId xmlns:a16="http://schemas.microsoft.com/office/drawing/2014/main" id="{70ADFBF7-5FD8-C359-E461-F4A99CEF49A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0705" y="5493661"/>
                <a:ext cx="142629" cy="160915"/>
              </a:xfrm>
              <a:prstGeom prst="rect">
                <a:avLst/>
              </a:prstGeom>
            </p:spPr>
          </p:pic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3B86C1D-D0F1-D7B0-CD67-D0BC5E32D7C8}"/>
                  </a:ext>
                </a:extLst>
              </p:cNvPr>
              <p:cNvSpPr/>
              <p:nvPr/>
            </p:nvSpPr>
            <p:spPr>
              <a:xfrm>
                <a:off x="7041785" y="5809733"/>
                <a:ext cx="506466" cy="623769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12D166F-6DA0-DD6F-131B-32A0A111BF7D}"/>
                  </a:ext>
                </a:extLst>
              </p:cNvPr>
              <p:cNvSpPr/>
              <p:nvPr/>
            </p:nvSpPr>
            <p:spPr>
              <a:xfrm>
                <a:off x="4599427" y="4575280"/>
                <a:ext cx="123290" cy="1194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7" name="Picture 8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    <a:extLst>
                  <a:ext uri="{FF2B5EF4-FFF2-40B4-BE49-F238E27FC236}">
                    <a16:creationId xmlns:a16="http://schemas.microsoft.com/office/drawing/2014/main" id="{F5FABFF3-D6DC-3588-B679-51E1E69507F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429" y="4775244"/>
                <a:ext cx="136534" cy="158476"/>
              </a:xfrm>
              <a:prstGeom prst="rect">
                <a:avLst/>
              </a:prstGeom>
            </p:spPr>
          </p:pic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235AD77-2497-1757-5DAF-680E7D955D56}"/>
                  </a:ext>
                </a:extLst>
              </p:cNvPr>
              <p:cNvSpPr/>
              <p:nvPr/>
            </p:nvSpPr>
            <p:spPr>
              <a:xfrm>
                <a:off x="4407839" y="4406331"/>
                <a:ext cx="506466" cy="64816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4" name="Picture 17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mc{M}_1^{A_0\to A_1E}\]&#10;\end{document}" title="IguanaTex Bitmap Display">
                <a:extLst>
                  <a:ext uri="{FF2B5EF4-FFF2-40B4-BE49-F238E27FC236}">
                    <a16:creationId xmlns:a16="http://schemas.microsoft.com/office/drawing/2014/main" id="{93C5418F-07CD-2995-03C5-17A9F3A94F3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065" y="4855350"/>
                <a:ext cx="1152000" cy="306285"/>
              </a:xfrm>
              <a:prstGeom prst="rect">
                <a:avLst/>
              </a:prstGeom>
            </p:spPr>
          </p:pic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CECF5CC0-84CE-4A45-EFB8-0A800A787A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5493" y="5328494"/>
                <a:ext cx="1014718" cy="0"/>
              </a:xfrm>
              <a:prstGeom prst="straightConnector1">
                <a:avLst/>
              </a:prstGeom>
              <a:ln w="53975" cmpd="sng">
                <a:solidFill>
                  <a:schemeClr val="accent6"/>
                </a:solidFill>
                <a:tailEnd type="triangle" w="med" len="sm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AC04754-6791-15DD-61D3-B9EDEF33EE68}"/>
                  </a:ext>
                </a:extLst>
              </p:cNvPr>
              <p:cNvSpPr/>
              <p:nvPr/>
            </p:nvSpPr>
            <p:spPr>
              <a:xfrm>
                <a:off x="4599427" y="5259055"/>
                <a:ext cx="123290" cy="1194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16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    <a:extLst>
                  <a:ext uri="{FF2B5EF4-FFF2-40B4-BE49-F238E27FC236}">
                    <a16:creationId xmlns:a16="http://schemas.microsoft.com/office/drawing/2014/main" id="{C6CA01AD-4ED5-2AFA-5000-C775DC6A286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429" y="5459019"/>
                <a:ext cx="136534" cy="158476"/>
              </a:xfrm>
              <a:prstGeom prst="rect">
                <a:avLst/>
              </a:prstGeom>
            </p:spPr>
          </p:pic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0F76ED4C-6FBA-24A4-27B6-1DC4776A9C8F}"/>
                  </a:ext>
                </a:extLst>
              </p:cNvPr>
              <p:cNvSpPr/>
              <p:nvPr/>
            </p:nvSpPr>
            <p:spPr>
              <a:xfrm>
                <a:off x="5204599" y="5059473"/>
                <a:ext cx="1589789" cy="538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66" name="Picture 16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^{E},\Delta \tau_{\text{mem}})\]&#10;\end{document}" title="IguanaTex Bitmap Display">
                <a:extLst>
                  <a:ext uri="{FF2B5EF4-FFF2-40B4-BE49-F238E27FC236}">
                    <a16:creationId xmlns:a16="http://schemas.microsoft.com/office/drawing/2014/main" id="{2C3EA0A6-4E32-8755-D410-7E270866D49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0826" y="5167448"/>
                <a:ext cx="1397333" cy="297143"/>
              </a:xfrm>
              <a:prstGeom prst="rect">
                <a:avLst/>
              </a:prstGeom>
            </p:spPr>
          </p:pic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FC9E62E6-2950-A3B8-1131-3D990891E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9045" y="5654576"/>
                <a:ext cx="1343795" cy="0"/>
              </a:xfrm>
              <a:prstGeom prst="straightConnector1">
                <a:avLst/>
              </a:prstGeom>
              <a:ln w="53975" cmpd="sng">
                <a:solidFill>
                  <a:schemeClr val="accent6"/>
                </a:solidFill>
                <a:tailEnd type="triangle" w="med" len="sm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6" name="Picture 18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mc{M}_2^{B_0E\to B_1}\]&#10;\end{document}" title="IguanaTex Bitmap Display">
                <a:extLst>
                  <a:ext uri="{FF2B5EF4-FFF2-40B4-BE49-F238E27FC236}">
                    <a16:creationId xmlns:a16="http://schemas.microsoft.com/office/drawing/2014/main" id="{6C7C1F67-4687-A965-B310-F08C18A63BB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0564" y="5483209"/>
                <a:ext cx="1130667" cy="300189"/>
              </a:xfrm>
              <a:prstGeom prst="rect">
                <a:avLst/>
              </a:prstGeom>
            </p:spPr>
          </p:pic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A3A5DDF2-0B58-3310-7D64-88609DAF3E14}"/>
                  </a:ext>
                </a:extLst>
              </p:cNvPr>
              <p:cNvSpPr/>
              <p:nvPr/>
            </p:nvSpPr>
            <p:spPr>
              <a:xfrm>
                <a:off x="10019520" y="5594251"/>
                <a:ext cx="123290" cy="1194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 title="IguanaTex Bitmap Display">
                <a:extLst>
                  <a:ext uri="{FF2B5EF4-FFF2-40B4-BE49-F238E27FC236}">
                    <a16:creationId xmlns:a16="http://schemas.microsoft.com/office/drawing/2014/main" id="{43B64ACA-2EAA-1CA2-BE71-EA8DF70F76C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9523" y="5794216"/>
                <a:ext cx="136534" cy="202363"/>
              </a:xfrm>
              <a:prstGeom prst="rect">
                <a:avLst/>
              </a:prstGeom>
            </p:spPr>
          </p:pic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CF950AC0-208E-FFD3-55B4-5EDD106C9269}"/>
                  </a:ext>
                </a:extLst>
              </p:cNvPr>
              <p:cNvSpPr/>
              <p:nvPr/>
            </p:nvSpPr>
            <p:spPr>
              <a:xfrm>
                <a:off x="9826235" y="5413125"/>
                <a:ext cx="506466" cy="64816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4" name="Picture 20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 title="IguanaTex Bitmap Display">
                <a:extLst>
                  <a:ext uri="{FF2B5EF4-FFF2-40B4-BE49-F238E27FC236}">
                    <a16:creationId xmlns:a16="http://schemas.microsoft.com/office/drawing/2014/main" id="{66556FE1-A66D-D382-FD5A-422D5CDE505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158" y="5901924"/>
                <a:ext cx="274286" cy="213333"/>
              </a:xfrm>
              <a:prstGeom prst="rect">
                <a:avLst/>
              </a:prstGeom>
            </p:spPr>
          </p:pic>
          <p:pic>
            <p:nvPicPr>
              <p:cNvPr id="207" name="Picture 20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    <a:extLst>
                  <a:ext uri="{FF2B5EF4-FFF2-40B4-BE49-F238E27FC236}">
                    <a16:creationId xmlns:a16="http://schemas.microsoft.com/office/drawing/2014/main" id="{F78AD4DF-846F-BEBB-55A0-06A6AF0765C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2623" y="4543814"/>
                <a:ext cx="265143" cy="219428"/>
              </a:xfrm>
              <a:prstGeom prst="rect">
                <a:avLst/>
              </a:prstGeom>
            </p:spPr>
          </p:pic>
          <p:pic>
            <p:nvPicPr>
              <p:cNvPr id="210" name="Picture 20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    <a:extLst>
                  <a:ext uri="{FF2B5EF4-FFF2-40B4-BE49-F238E27FC236}">
                    <a16:creationId xmlns:a16="http://schemas.microsoft.com/office/drawing/2014/main" id="{DE9A1140-B06B-28DA-DEB5-BFAFD432AB5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132" y="4653528"/>
                <a:ext cx="272762" cy="222476"/>
              </a:xfrm>
              <a:prstGeom prst="rect">
                <a:avLst/>
              </a:prstGeom>
            </p:spPr>
          </p:pic>
          <p:pic>
            <p:nvPicPr>
              <p:cNvPr id="213" name="Picture 21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 title="IguanaTex Bitmap Display">
                <a:extLst>
                  <a:ext uri="{FF2B5EF4-FFF2-40B4-BE49-F238E27FC236}">
                    <a16:creationId xmlns:a16="http://schemas.microsoft.com/office/drawing/2014/main" id="{C967C503-13BF-BC2D-44AA-2857D0CD00A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48982" y="5559871"/>
                <a:ext cx="266667" cy="210286"/>
              </a:xfrm>
              <a:prstGeom prst="rect">
                <a:avLst/>
              </a:prstGeom>
            </p:spPr>
          </p:pic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77F99FF-EF5F-7968-F28E-42F94F241E5A}"/>
              </a:ext>
            </a:extLst>
          </p:cNvPr>
          <p:cNvSpPr txBox="1"/>
          <p:nvPr/>
        </p:nvSpPr>
        <p:spPr>
          <a:xfrm>
            <a:off x="9807684" y="3894085"/>
            <a:ext cx="2282596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Eggeling</a:t>
            </a:r>
            <a:r>
              <a:rPr lang="en-US" sz="1400" dirty="0"/>
              <a:t> </a:t>
            </a:r>
            <a:r>
              <a:rPr lang="en-US" sz="1400" i="1" dirty="0"/>
              <a:t>et al. EPL </a:t>
            </a:r>
            <a:r>
              <a:rPr lang="en-US" sz="1400" b="1" dirty="0"/>
              <a:t>57</a:t>
            </a:r>
            <a:r>
              <a:rPr lang="en-US" sz="1400" dirty="0"/>
              <a:t> (2002)</a:t>
            </a:r>
            <a:endParaRPr lang="en-US" sz="1400" i="1" dirty="0"/>
          </a:p>
        </p:txBody>
      </p:sp>
      <p:pic>
        <p:nvPicPr>
          <p:cNvPr id="7" name="Picture 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&gt;t_1$&#10;\end{document}" title="IguanaTex Bitmap Display">
            <a:extLst>
              <a:ext uri="{FF2B5EF4-FFF2-40B4-BE49-F238E27FC236}">
                <a16:creationId xmlns:a16="http://schemas.microsoft.com/office/drawing/2014/main" id="{184E2981-73D3-21EC-2FDB-150623754912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91" y="6295873"/>
            <a:ext cx="713143" cy="2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1E4BDE57-1310-5E0E-3798-52BB44B12F4F}"/>
              </a:ext>
            </a:extLst>
          </p:cNvPr>
          <p:cNvSpPr/>
          <p:nvPr/>
        </p:nvSpPr>
        <p:spPr>
          <a:xfrm>
            <a:off x="999186" y="1881304"/>
            <a:ext cx="10193628" cy="2061487"/>
          </a:xfrm>
          <a:custGeom>
            <a:avLst/>
            <a:gdLst>
              <a:gd name="connsiteX0" fmla="*/ 2270824 w 10193628"/>
              <a:gd name="connsiteY0" fmla="*/ 0 h 2061487"/>
              <a:gd name="connsiteX1" fmla="*/ 10193628 w 10193628"/>
              <a:gd name="connsiteY1" fmla="*/ 0 h 2061487"/>
              <a:gd name="connsiteX2" fmla="*/ 10193628 w 10193628"/>
              <a:gd name="connsiteY2" fmla="*/ 525907 h 2061487"/>
              <a:gd name="connsiteX3" fmla="*/ 10193628 w 10193628"/>
              <a:gd name="connsiteY3" fmla="*/ 1000385 h 2061487"/>
              <a:gd name="connsiteX4" fmla="*/ 10193628 w 10193628"/>
              <a:gd name="connsiteY4" fmla="*/ 2061486 h 2061487"/>
              <a:gd name="connsiteX5" fmla="*/ 6197830 w 10193628"/>
              <a:gd name="connsiteY5" fmla="*/ 2061486 h 2061487"/>
              <a:gd name="connsiteX6" fmla="*/ 6197830 w 10193628"/>
              <a:gd name="connsiteY6" fmla="*/ 1000385 h 2061487"/>
              <a:gd name="connsiteX7" fmla="*/ 3593730 w 10193628"/>
              <a:gd name="connsiteY7" fmla="*/ 1000385 h 2061487"/>
              <a:gd name="connsiteX8" fmla="*/ 3593730 w 10193628"/>
              <a:gd name="connsiteY8" fmla="*/ 2061487 h 2061487"/>
              <a:gd name="connsiteX9" fmla="*/ 0 w 10193628"/>
              <a:gd name="connsiteY9" fmla="*/ 2061487 h 2061487"/>
              <a:gd name="connsiteX10" fmla="*/ 0 w 10193628"/>
              <a:gd name="connsiteY10" fmla="*/ 5029 h 2061487"/>
              <a:gd name="connsiteX11" fmla="*/ 2270824 w 10193628"/>
              <a:gd name="connsiteY11" fmla="*/ 5029 h 206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93628" h="2061487">
                <a:moveTo>
                  <a:pt x="2270824" y="0"/>
                </a:moveTo>
                <a:lnTo>
                  <a:pt x="10193628" y="0"/>
                </a:lnTo>
                <a:lnTo>
                  <a:pt x="10193628" y="525907"/>
                </a:lnTo>
                <a:lnTo>
                  <a:pt x="10193628" y="1000385"/>
                </a:lnTo>
                <a:lnTo>
                  <a:pt x="10193628" y="2061486"/>
                </a:lnTo>
                <a:lnTo>
                  <a:pt x="6197830" y="2061486"/>
                </a:lnTo>
                <a:lnTo>
                  <a:pt x="6197830" y="1000385"/>
                </a:lnTo>
                <a:lnTo>
                  <a:pt x="3593730" y="1000385"/>
                </a:lnTo>
                <a:lnTo>
                  <a:pt x="3593730" y="2061487"/>
                </a:lnTo>
                <a:lnTo>
                  <a:pt x="0" y="2061487"/>
                </a:lnTo>
                <a:lnTo>
                  <a:pt x="0" y="5029"/>
                </a:lnTo>
                <a:lnTo>
                  <a:pt x="2270824" y="502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A quantum comb is a special type of compound device with asynchronous \\arrival and departure times.&#10;\end{itemize}&#10;&#10;\end{document}" title="IguanaTex Bitmap Display">
            <a:extLst>
              <a:ext uri="{FF2B5EF4-FFF2-40B4-BE49-F238E27FC236}">
                <a16:creationId xmlns:a16="http://schemas.microsoft.com/office/drawing/2014/main" id="{C2394D34-4EAC-D6D4-AC6E-6431D02832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0" y="1083813"/>
            <a:ext cx="8435830" cy="5333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496F8C-3A79-ED66-C840-118E65428B55}"/>
              </a:ext>
            </a:extLst>
          </p:cNvPr>
          <p:cNvSpPr/>
          <p:nvPr/>
        </p:nvSpPr>
        <p:spPr>
          <a:xfrm>
            <a:off x="4701029" y="2047481"/>
            <a:ext cx="2495987" cy="634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7C587B-52A5-F9B0-D94B-7E63C3AAB8E3}"/>
              </a:ext>
            </a:extLst>
          </p:cNvPr>
          <p:cNvCxnSpPr>
            <a:cxnSpLocks/>
          </p:cNvCxnSpPr>
          <p:nvPr/>
        </p:nvCxnSpPr>
        <p:spPr>
          <a:xfrm>
            <a:off x="3697355" y="3326485"/>
            <a:ext cx="1281403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418C7A-EDAD-FA5D-0A78-6A70C284703E}"/>
              </a:ext>
            </a:extLst>
          </p:cNvPr>
          <p:cNvCxnSpPr>
            <a:cxnSpLocks/>
          </p:cNvCxnSpPr>
          <p:nvPr/>
        </p:nvCxnSpPr>
        <p:spPr>
          <a:xfrm>
            <a:off x="7200363" y="2534659"/>
            <a:ext cx="944570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 title="IguanaTex Bitmap Display">
            <a:extLst>
              <a:ext uri="{FF2B5EF4-FFF2-40B4-BE49-F238E27FC236}">
                <a16:creationId xmlns:a16="http://schemas.microsoft.com/office/drawing/2014/main" id="{458A3FC9-C148-575D-1EBF-2035719B34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2" y="2783859"/>
            <a:ext cx="272762" cy="222476"/>
          </a:xfrm>
          <a:prstGeom prst="rect">
            <a:avLst/>
          </a:prstGeom>
        </p:spPr>
      </p:pic>
      <p:pic>
        <p:nvPicPr>
          <p:cNvPr id="86" name="Picture 8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 title="IguanaTex Bitmap Display">
            <a:extLst>
              <a:ext uri="{FF2B5EF4-FFF2-40B4-BE49-F238E27FC236}">
                <a16:creationId xmlns:a16="http://schemas.microsoft.com/office/drawing/2014/main" id="{12BB6C97-8897-5681-83D8-75DB8C85F6B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53" y="3245727"/>
            <a:ext cx="265143" cy="219428"/>
          </a:xfrm>
          <a:prstGeom prst="rect">
            <a:avLst/>
          </a:prstGeom>
        </p:spPr>
      </p:pic>
      <p:pic>
        <p:nvPicPr>
          <p:cNvPr id="14" name="Picture 1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 title="IguanaTex Bitmap Display">
            <a:extLst>
              <a:ext uri="{FF2B5EF4-FFF2-40B4-BE49-F238E27FC236}">
                <a16:creationId xmlns:a16="http://schemas.microsoft.com/office/drawing/2014/main" id="{B0C050F9-367A-3C9C-80FB-02F1288F4FA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22" y="3245727"/>
            <a:ext cx="274286" cy="21333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5E6F6F-DE2E-ADFA-417B-75AF10D56F39}"/>
              </a:ext>
            </a:extLst>
          </p:cNvPr>
          <p:cNvCxnSpPr>
            <a:cxnSpLocks/>
          </p:cNvCxnSpPr>
          <p:nvPr/>
        </p:nvCxnSpPr>
        <p:spPr>
          <a:xfrm>
            <a:off x="10399690" y="2989750"/>
            <a:ext cx="1198809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 title="IguanaTex Bitmap Display">
            <a:extLst>
              <a:ext uri="{FF2B5EF4-FFF2-40B4-BE49-F238E27FC236}">
                <a16:creationId xmlns:a16="http://schemas.microsoft.com/office/drawing/2014/main" id="{73C2E17D-27BD-4038-5792-0FF71A14F1F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310" y="2873540"/>
            <a:ext cx="266667" cy="210285"/>
          </a:xfrm>
          <a:prstGeom prst="rect">
            <a:avLst/>
          </a:prstGeom>
        </p:spPr>
      </p:pic>
      <p:pic>
        <p:nvPicPr>
          <p:cNvPr id="25" name="Picture 24" descr="\documentclass{article}&#10;\usepackage{amsmath,amssymb,amsthm}&#10;\textwidth=6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comb receives \textcolor{red}{inputs} at times $\mbf{t}_0:=\begin{pmatrix}t_0'\\t_0\end{pmatrix}$ &#10;\end{itemize}&#10;&#10;\end{document}" title="IguanaTex Bitmap Display">
            <a:extLst>
              <a:ext uri="{FF2B5EF4-FFF2-40B4-BE49-F238E27FC236}">
                <a16:creationId xmlns:a16="http://schemas.microsoft.com/office/drawing/2014/main" id="{33B3E247-857D-EFA2-0430-8D0EF2545C6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0" y="4277792"/>
            <a:ext cx="5275442" cy="608003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36A24855-3D13-A501-B5B8-B0A45DB8283F}"/>
              </a:ext>
            </a:extLst>
          </p:cNvPr>
          <p:cNvSpPr/>
          <p:nvPr/>
        </p:nvSpPr>
        <p:spPr>
          <a:xfrm>
            <a:off x="4146218" y="3275887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598A8010-BB13-D7C5-2C18-5BE9DC0C30E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05" y="3552627"/>
            <a:ext cx="136534" cy="158478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1EC376FE-DF64-349C-4F2C-4B79BF697786}"/>
              </a:ext>
            </a:extLst>
          </p:cNvPr>
          <p:cNvSpPr/>
          <p:nvPr/>
        </p:nvSpPr>
        <p:spPr>
          <a:xfrm>
            <a:off x="7603555" y="2477652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6CC1F123-9112-5039-4294-ED9371AA203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14" y="2700435"/>
            <a:ext cx="142628" cy="160914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F7F6DC09-8A1D-34A7-EEA9-0575DDE9D4E1}"/>
              </a:ext>
            </a:extLst>
          </p:cNvPr>
          <p:cNvSpPr/>
          <p:nvPr/>
        </p:nvSpPr>
        <p:spPr>
          <a:xfrm>
            <a:off x="10720475" y="293003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BEC91C-B514-0A27-044B-04A7C99CC5F8}"/>
              </a:ext>
            </a:extLst>
          </p:cNvPr>
          <p:cNvSpPr/>
          <p:nvPr/>
        </p:nvSpPr>
        <p:spPr>
          <a:xfrm>
            <a:off x="1790982" y="2288735"/>
            <a:ext cx="2079506" cy="121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94B49C-F88B-A6E5-5028-DEC4BB37DEBD}"/>
              </a:ext>
            </a:extLst>
          </p:cNvPr>
          <p:cNvCxnSpPr>
            <a:cxnSpLocks/>
          </p:cNvCxnSpPr>
          <p:nvPr/>
        </p:nvCxnSpPr>
        <p:spPr>
          <a:xfrm>
            <a:off x="741609" y="2888523"/>
            <a:ext cx="1074312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449EA6E-5FD3-1801-3BDB-4C4CCBEE3D80}"/>
              </a:ext>
            </a:extLst>
          </p:cNvPr>
          <p:cNvSpPr/>
          <p:nvPr/>
        </p:nvSpPr>
        <p:spPr>
          <a:xfrm>
            <a:off x="1235794" y="282968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 title="IguanaTex Bitmap Display">
            <a:extLst>
              <a:ext uri="{FF2B5EF4-FFF2-40B4-BE49-F238E27FC236}">
                <a16:creationId xmlns:a16="http://schemas.microsoft.com/office/drawing/2014/main" id="{65353E5D-7CA3-2303-2FF1-75D1A2E5F4E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64" y="3036871"/>
            <a:ext cx="142629" cy="204800"/>
          </a:xfrm>
          <a:prstGeom prst="rect">
            <a:avLst/>
          </a:prstGeom>
        </p:spPr>
      </p:pic>
      <p:pic>
        <p:nvPicPr>
          <p:cNvPr id="45" name="Picture 4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E}_{\text{pre}}^{A_0\to A_1E},\Delta \tau_{\text{pre}})\]&#10;\end{document}" title="IguanaTex Bitmap Display">
            <a:extLst>
              <a:ext uri="{FF2B5EF4-FFF2-40B4-BE49-F238E27FC236}">
                <a16:creationId xmlns:a16="http://schemas.microsoft.com/office/drawing/2014/main" id="{4A7CB8EB-D7D5-8BB1-9296-5CEB2DE8CA4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70" y="2761317"/>
            <a:ext cx="1904762" cy="329143"/>
          </a:xfrm>
          <a:prstGeom prst="rect">
            <a:avLst/>
          </a:prstGeom>
        </p:spPr>
      </p:pic>
      <p:pic>
        <p:nvPicPr>
          <p:cNvPr id="48" name="Picture 4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^{E},\Delta \tau_{\text{mem}})\]&#10;\end{document}" title="IguanaTex Bitmap Display">
            <a:extLst>
              <a:ext uri="{FF2B5EF4-FFF2-40B4-BE49-F238E27FC236}">
                <a16:creationId xmlns:a16="http://schemas.microsoft.com/office/drawing/2014/main" id="{B7A00B9B-C195-C3A0-129C-5629D3346A1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96" y="2253771"/>
            <a:ext cx="1397333" cy="297143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483490C-C7F7-23A7-067A-16C60D68A1ED}"/>
              </a:ext>
            </a:extLst>
          </p:cNvPr>
          <p:cNvCxnSpPr>
            <a:cxnSpLocks/>
          </p:cNvCxnSpPr>
          <p:nvPr/>
        </p:nvCxnSpPr>
        <p:spPr>
          <a:xfrm>
            <a:off x="6942021" y="3324047"/>
            <a:ext cx="1213719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6612A695-0FFD-DEAE-66E8-77503628F676}"/>
              </a:ext>
            </a:extLst>
          </p:cNvPr>
          <p:cNvSpPr/>
          <p:nvPr/>
        </p:nvSpPr>
        <p:spPr>
          <a:xfrm>
            <a:off x="7610868" y="3262265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 title="IguanaTex Bitmap Display">
            <a:extLst>
              <a:ext uri="{FF2B5EF4-FFF2-40B4-BE49-F238E27FC236}">
                <a16:creationId xmlns:a16="http://schemas.microsoft.com/office/drawing/2014/main" id="{DC928405-B025-0360-2C57-C336CEBA60C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87" y="3502420"/>
            <a:ext cx="142629" cy="160914"/>
          </a:xfrm>
          <a:prstGeom prst="rect">
            <a:avLst/>
          </a:prstGeom>
        </p:spPr>
      </p:pic>
      <p:pic>
        <p:nvPicPr>
          <p:cNvPr id="41" name="Picture 4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and delivers \textcolor{blue}{outputs} at times $\mbf{t}_1:=\begin{pmatrix}t_1'\\t_1\end{pmatrix}$&#10;\end{document}" title="IguanaTex Bitmap Display">
            <a:extLst>
              <a:ext uri="{FF2B5EF4-FFF2-40B4-BE49-F238E27FC236}">
                <a16:creationId xmlns:a16="http://schemas.microsoft.com/office/drawing/2014/main" id="{017FE1ED-2AF3-0223-9194-DE978D48791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44" y="5158005"/>
            <a:ext cx="4472378" cy="608000"/>
          </a:xfrm>
          <a:prstGeom prst="rect">
            <a:avLst/>
          </a:prstGeom>
        </p:spPr>
      </p:pic>
      <p:pic>
        <p:nvPicPr>
          <p:cNvPr id="59" name="Picture 5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=\begin{pmatrix}t_0'\\t_0'+\Delta\tau_{\text{pre}}+\Delta\tau_{\text{mem}}\end{pmatrix}$&#10;\end{document}" title="IguanaTex Bitmap Display">
            <a:extLst>
              <a:ext uri="{FF2B5EF4-FFF2-40B4-BE49-F238E27FC236}">
                <a16:creationId xmlns:a16="http://schemas.microsoft.com/office/drawing/2014/main" id="{4E80AF68-5AC1-5649-346B-028422F723ED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41" y="4289391"/>
            <a:ext cx="2768760" cy="608000"/>
          </a:xfrm>
          <a:prstGeom prst="rect">
            <a:avLst/>
          </a:prstGeom>
        </p:spPr>
      </p:pic>
      <p:pic>
        <p:nvPicPr>
          <p:cNvPr id="62" name="Picture 6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=\begin{pmatrix}t_0'+\Delta\tau_{\text{pre}}\\t_0'+\Delta\tau_{\text{pre}}+\Delta\tau_{\text{mem}}+\Delta\tau_{\text{post}}\end{pmatrix}$.&#10;\end{document}" title="IguanaTex Bitmap Display">
            <a:extLst>
              <a:ext uri="{FF2B5EF4-FFF2-40B4-BE49-F238E27FC236}">
                <a16:creationId xmlns:a16="http://schemas.microsoft.com/office/drawing/2014/main" id="{5CAB52BE-E4D3-AF28-FF27-0BEF954A97AE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1" y="5175011"/>
            <a:ext cx="3888763" cy="608000"/>
          </a:xfrm>
          <a:prstGeom prst="rect">
            <a:avLst/>
          </a:prstGeom>
        </p:spPr>
      </p:pic>
      <p:pic>
        <p:nvPicPr>
          <p:cNvPr id="64" name="Picture 63" descr="\documentclass{article}&#10;\usepackage{amsmath,amssymb,amsthm}&#10;\textwidth=5.0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Again, the delay time between any input/output subsystem only depends on the internal delay times $(\Delta\tau_{\text{pre}},\Delta\tau_{\text{mem}},\Delta\tau_{\text{post}})$.&#10;\end{itemize}&#10;\end{document}" title="IguanaTex Bitmap Display">
            <a:extLst>
              <a:ext uri="{FF2B5EF4-FFF2-40B4-BE49-F238E27FC236}">
                <a16:creationId xmlns:a16="http://schemas.microsoft.com/office/drawing/2014/main" id="{CA5D8A13-10CD-2050-E090-0B3BF86D911D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4" y="6093337"/>
            <a:ext cx="8742119" cy="56685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E79648-8927-2A9E-DA9F-C55606778657}"/>
              </a:ext>
            </a:extLst>
          </p:cNvPr>
          <p:cNvSpPr txBox="1">
            <a:spLocks/>
          </p:cNvSpPr>
          <p:nvPr/>
        </p:nvSpPr>
        <p:spPr>
          <a:xfrm>
            <a:off x="787164" y="85179"/>
            <a:ext cx="10617672" cy="576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nschrift" panose="020B0502040204020203" pitchFamily="34" charset="0"/>
              </a:rPr>
              <a:t>Input-to-Output Delay Time for Compound Devices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36E695-98DF-86C9-3A83-D983B961FEB8}"/>
              </a:ext>
            </a:extLst>
          </p:cNvPr>
          <p:cNvCxnSpPr>
            <a:cxnSpLocks/>
          </p:cNvCxnSpPr>
          <p:nvPr/>
        </p:nvCxnSpPr>
        <p:spPr>
          <a:xfrm>
            <a:off x="3870487" y="2500952"/>
            <a:ext cx="841586" cy="0"/>
          </a:xfrm>
          <a:prstGeom prst="straightConnector1">
            <a:avLst/>
          </a:prstGeom>
          <a:ln w="53975" cmpd="sng">
            <a:solidFill>
              <a:schemeClr val="accent6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5837435-8EA0-4D86-3A92-2B39D1C73B19}"/>
              </a:ext>
            </a:extLst>
          </p:cNvPr>
          <p:cNvSpPr/>
          <p:nvPr/>
        </p:nvSpPr>
        <p:spPr>
          <a:xfrm>
            <a:off x="8144933" y="2336472"/>
            <a:ext cx="2278724" cy="1215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0" name="Picture 4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E}_{\text{post}}^{B_0E\to B_1},\Delta \tau_{\text{post}})\]&#10;\end{document}" title="IguanaTex Bitmap Display">
            <a:extLst>
              <a:ext uri="{FF2B5EF4-FFF2-40B4-BE49-F238E27FC236}">
                <a16:creationId xmlns:a16="http://schemas.microsoft.com/office/drawing/2014/main" id="{63D32175-7D73-38CB-5E1F-C60F39C0D62E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91" y="2812160"/>
            <a:ext cx="2002286" cy="330667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BB4702E-46CA-F6DF-759F-B229DF752C26}"/>
              </a:ext>
            </a:extLst>
          </p:cNvPr>
          <p:cNvSpPr/>
          <p:nvPr/>
        </p:nvSpPr>
        <p:spPr>
          <a:xfrm>
            <a:off x="4144754" y="2431486"/>
            <a:ext cx="123290" cy="1194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 title="IguanaTex Bitmap Display">
            <a:extLst>
              <a:ext uri="{FF2B5EF4-FFF2-40B4-BE49-F238E27FC236}">
                <a16:creationId xmlns:a16="http://schemas.microsoft.com/office/drawing/2014/main" id="{D722B175-F43E-3A80-9E71-2EEF24F05A75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41" y="2708226"/>
            <a:ext cx="136534" cy="158478"/>
          </a:xfrm>
          <a:prstGeom prst="rect">
            <a:avLst/>
          </a:prstGeom>
        </p:spPr>
      </p:pic>
      <p:pic>
        <p:nvPicPr>
          <p:cNvPr id="23" name="Picture 2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 title="IguanaTex Bitmap Display">
            <a:extLst>
              <a:ext uri="{FF2B5EF4-FFF2-40B4-BE49-F238E27FC236}">
                <a16:creationId xmlns:a16="http://schemas.microsoft.com/office/drawing/2014/main" id="{07FE5E0E-5CF9-15F4-D57A-E4DD23588CC1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5" y="3153380"/>
            <a:ext cx="136534" cy="202362"/>
          </a:xfrm>
          <a:prstGeom prst="rect">
            <a:avLst/>
          </a:prstGeom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id="{773B135D-F9D8-2037-104D-D7D082F8C6F3}"/>
              </a:ext>
            </a:extLst>
          </p:cNvPr>
          <p:cNvSpPr/>
          <p:nvPr/>
        </p:nvSpPr>
        <p:spPr>
          <a:xfrm>
            <a:off x="1052175" y="2640263"/>
            <a:ext cx="506466" cy="708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CB5CD7F-2471-631C-85CB-4D4EBD3A68EE}"/>
              </a:ext>
            </a:extLst>
          </p:cNvPr>
          <p:cNvSpPr/>
          <p:nvPr/>
        </p:nvSpPr>
        <p:spPr>
          <a:xfrm>
            <a:off x="3965811" y="3112791"/>
            <a:ext cx="506466" cy="7083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FD0386B-C43F-F43D-22C6-C0E98393005D}"/>
              </a:ext>
            </a:extLst>
          </p:cNvPr>
          <p:cNvSpPr/>
          <p:nvPr/>
        </p:nvSpPr>
        <p:spPr>
          <a:xfrm>
            <a:off x="7435698" y="3090460"/>
            <a:ext cx="506466" cy="708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4D0FDCA-591E-2640-E814-627849287D82}"/>
              </a:ext>
            </a:extLst>
          </p:cNvPr>
          <p:cNvSpPr/>
          <p:nvPr/>
        </p:nvSpPr>
        <p:spPr>
          <a:xfrm>
            <a:off x="10528887" y="2736293"/>
            <a:ext cx="506466" cy="7083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86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4265.467"/>
  <p:tag name="LATEXADDIN" val="\documentclass{article}&#10;\usepackage{amsmath,amssymb,amsthm}&#10;\textwidth=5.3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Every quantum device has a characteristic \textbf{input-to-output} delay time $\Delta \tau$&#10;\end{itemize}&#10;&#10;\end{document}"/>
  <p:tag name="IGUANATEXSIZE" val="20"/>
  <p:tag name="IGUANATEXCURSOR" val="8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335.95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\begin{center}&#10;CPTP\\ map\end{center}} &#10;\end{document}"/>
  <p:tag name="IGUANATEXSIZE" val="12"/>
  <p:tag name="IGUANATEXCURSOR" val="6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556.43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mc{M}_2^{B_0E\to B_1}\]&#10;\end{document}"/>
  <p:tag name="IGUANATEXSIZE" val="20"/>
  <p:tag name="IGUANATEXCURSOR" val="6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23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4151.481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A quantum comb is a special type of compound device with asynchronous \\arrival and departure times.&#10;\end{itemize}&#10;&#10;\end{document}"/>
  <p:tag name="IGUANATEXSIZE" val="20"/>
  <p:tag name="IGUANATEXCURSOR" val="8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7"/>
  <p:tag name="ORIGINALWIDTH" val="839.89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\begin{center}&#10;input-to-output\\ delay time\end{center}} &#10;\end{document}"/>
  <p:tag name="IGUANATEXSIZE" val="12"/>
  <p:tag name="IGUANATEXCURSOR" val="6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23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596.176"/>
  <p:tag name="LATEXADDIN" val="\documentclass{article}&#10;\usepackage{amsmath,amssymb,amsthm}&#10;\textwidth=6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comb receives \textcolor{red}{inputs} at times $\mbf{t}_0:=\begin{pmatrix}t_0'\\t_0\end{pmatrix}$ &#10;\end{itemize}&#10;&#10;\end{document}"/>
  <p:tag name="IGUANATEXSIZE" val="20"/>
  <p:tag name="IGUANATEXCURSOR" val="8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9798"/>
  <p:tag name="ORIGINALWIDTH" val="937.382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E}_{\text{pre}}^{A_0\to A_1E},\Delta \tau_{\text{pre}})\]&#10;\end{document}"/>
  <p:tag name="IGUANATEXSIZE" val="20"/>
  <p:tag name="IGUANATEXCURSOR" val="6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687.66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^{E},\Delta \tau_{\text{mem}})\]&#10;\end{document}"/>
  <p:tag name="IGUANATEXSIZE" val="20"/>
  <p:tag name="IGUANATEXCURSOR" val="6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200.97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and delivers \textcolor{blue}{outputs} at times $\mbf{t}_1:=\begin{pmatrix}t_1'\\t_1\end{pmatrix}$&#10;\end{document}"/>
  <p:tag name="IGUANATEXSIZE" val="20"/>
  <p:tag name="IGUANATEXCURSOR" val="7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62.5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=\begin{pmatrix}t_0'\\t_0'+\Delta\tau_{\text{pre}}+\Delta\tau_{\text{mem}}\end{pmatrix}$&#10;\end{document}"/>
  <p:tag name="IGUANATEXSIZE" val="20"/>
  <p:tag name="IGUANATEXCURSOR" val="6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339"/>
  <p:tag name="ORIGINALWIDTH" val="997.375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text{Device $1$:}\;(\mc{N},\;\Delta \tau)\]&#10;\end{document}"/>
  <p:tag name="IGUANATEXSIZE" val="20"/>
  <p:tag name="IGUANATEXCURSOR" val="6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913.76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=\begin{pmatrix}t_0'+\Delta\tau_{\text{pre}}\\t_0'+\Delta\tau_{\text{pre}}+\Delta\tau_{\text{mem}}+\Delta\tau_{\text{post}}\end{pmatrix}$.&#10;\end{document}"/>
  <p:tag name="IGUANATEXSIZE" val="20"/>
  <p:tag name="IGUANATEXCURSOR" val="7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9651"/>
  <p:tag name="ORIGINALWIDTH" val="4302.212"/>
  <p:tag name="LATEXADDIN" val="\documentclass{article}&#10;\usepackage{amsmath,amssymb,amsthm}&#10;\textwidth=5.0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Again, the delay time between any input/output subsystem only depends on the internal delay times $(\Delta\tau_{\text{pre}},\Delta\tau_{\text{mem}},\Delta\tau_{\text{post}})$.&#10;\end{itemize}&#10;\end{document}"/>
  <p:tag name="IGUANATEXSIZE" val="20"/>
  <p:tag name="IGUANATEXCURSOR" val="9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985.376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E}_{\text{post}}^{B_0E\to B_1},\Delta \tau_{\text{post}})\]&#10;\end{document}"/>
  <p:tag name="IGUANATEXSIZE" val="20"/>
  <p:tag name="IGUANATEXCURSOR" val="6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23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032.62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text{Device $2$:}\;(\mc{N},\;\Delta \tau')\]&#10;\end{document}"/>
  <p:tag name="IGUANATEXSIZE" val="20"/>
  <p:tag name="IGUANATEXCURSOR" val="6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9798"/>
  <p:tag name="ORIGINALWIDTH" val="494.188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mc{E}_{\text{pre}}^{A_0\to A_1E}\]&#10;\end{document}"/>
  <p:tag name="IGUANATEXSIZE" val="20"/>
  <p:tag name="IGUANATEXCURSOR" val="6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687.66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^{E},\Delta \tau_{\text{mem}})\]&#10;\end{document}"/>
  <p:tag name="IGUANATEXSIZE" val="20"/>
  <p:tag name="IGUANATEXCURSOR" val="6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483.689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mc{E}_{\text{post}}^{B_0E\to B_1}\]&#10;\end{document}"/>
  <p:tag name="IGUANATEXSIZE" val="20"/>
  <p:tag name="IGUANATEXCURSOR" val="6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0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339"/>
  <p:tag name="ORIGINALWIDTH" val="420.697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,\Delta \tau)\]&#10;\end{document}"/>
  <p:tag name="IGUANATEXSIZE" val="20"/>
  <p:tag name="IGUANATEXCURSOR" val="6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1.387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 \tau_{\text{mem}}=e_1-e_0$&#10;\end{document}"/>
  <p:tag name="IGUANATEXSIZE" val="20"/>
  <p:tag name="IGUANATEXCURSOR" val="6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4244.469"/>
  <p:tag name="LATEXADDIN" val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$\Delta \tau$ measures how long it takes the channel output system to be in state $\mc{N}(\rho)$ after the input system is prepared in state $\rho$.&#10;\end{center}&#10;\end{document}"/>
  <p:tag name="IGUANATEXSIZE" val="20"/>
  <p:tag name="IGUANATEXCURSOR" val="6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671.91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 \tau=t_0-t_1$&#10;\end{document}"/>
  <p:tag name="IGUANATEXSIZE" val="20"/>
  <p:tag name="IGUANATEXCURSOR" val="6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3991.751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comb transforms both the given channel $\mc{N}$ and its delay time $\Delta \tau$:&#10;\end{itemize}&#10;&#10;\end{document}"/>
  <p:tag name="IGUANATEXSIZE" val="20"/>
  <p:tag name="IGUANATEXCURSOR" val="7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1897.26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^{A_1\to B_0},\;\Delta\tau) \mapsto (\mc{M}^{A_0\to B_1},\;\Delta\tau')\]&#10;\end{document}"/>
  <p:tag name="IGUANATEXSIZE" val="20"/>
  <p:tag name="IGUANATEXCURSOR" val="7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2740.15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where $\mc{M}^{A_0\to B_1}=\mc{E}^{B_0E\to B_1}_{\text{post}}\circ\mc{N}^{A_1\to B_0}\circ\mc{E}^{A_1\to A_1 E}_{\text{pre}}$&#10;\end{document}"/>
  <p:tag name="IGUANATEXSIZE" val="20"/>
  <p:tag name="IGUANATEXCURSOR" val="7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710.911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 \tau'=t'_1-t'_0$&#10;\end{document}"/>
  <p:tag name="IGUANATEXSIZE" val="20"/>
  <p:tag name="IGUANATEXCURSOR" val="6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4665"/>
  <p:tag name="ORIGINALWIDTH" val="1202.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textcolor{red}{$\Delta \tau$ and $\Delta \tau'$ \\are fixed by the comb.}&#10;\end{center}&#10;\end{document}"/>
  <p:tag name="IGUANATEXSIZE" val="20"/>
  <p:tag name="IGUANATEXCURSOR" val="7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2121.485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is structure is a \textbf{quantum comb}:&#10;\end{itemize}&#10;&#10;\end{document}"/>
  <p:tag name="IGUANATEXSIZE" val="20"/>
  <p:tag name="IGUANATEXCURSOR" val="8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455.94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c{N}^{A_0\to A_1}$&#10;\end{document}"/>
  <p:tag name="IGUANATEXSIZE" val="20"/>
  <p:tag name="IGUANATEXCURSOR" val="6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23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'_0$&#10;\end{document}"/>
  <p:tag name="IGUANATEXSIZE" val="16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9798"/>
  <p:tag name="ORIGINALWIDTH" val="370.45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mc{E}_{\text{pre}}^{A_0\to E}\]&#10;\end{document}"/>
  <p:tag name="IGUANATEXSIZE" val="20"/>
  <p:tag name="IGUANATEXCURSOR" val="6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687.66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^{E},\Delta \tau_{\text{mem}})\]&#10;\end{document}"/>
  <p:tag name="IGUANATEXSIZE" val="20"/>
  <p:tag name="IGUANATEXCURSOR" val="6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.7297"/>
  <p:tag name="ORIGINALWIDTH" val="483.689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mc{E}_{\text{post}}^{B_0E\to B_1}\]&#10;\end{document}"/>
  <p:tag name="IGUANATEXSIZE" val="20"/>
  <p:tag name="IGUANATEXCURSOR" val="6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0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4665"/>
  <p:tag name="ORIGINALWIDTH" val="4561.68"/>
  <p:tag name="LATEXADDIN" val="\documentclass{article}&#10;\usepackage{amsmath,amssymb,amsthm}&#10;\textwidth=5.3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A quantum device is some implementation of a quantum channel (CPTP map) occuring at specific points in time and space. &#10;\end{itemize}&#10;&#10;\end{document}"/>
  <p:tag name="IGUANATEXSIZE" val="20"/>
  <p:tag name="IGUANATEXCURSOR" val="7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339"/>
  <p:tag name="ORIGINALWIDTH" val="420.697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,\Delta \tau)\]&#10;\end{document}"/>
  <p:tag name="IGUANATEXSIZE" val="20"/>
  <p:tag name="IGUANATEXCURSOR" val="6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1.387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 \tau_{\text{mem}}=e_1-e_0$&#10;\end{document}"/>
  <p:tag name="IGUANATEXSIZE" val="20"/>
  <p:tag name="IGUANATEXCURSOR" val="6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671.91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 \tau=t_0-t_1$&#10;\end{document}"/>
  <p:tag name="IGUANATEXSIZE" val="20"/>
  <p:tag name="IGUANATEXCURSOR" val="6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710.911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 \tau'=t'_1-t'_0$&#10;\end{document}"/>
  <p:tag name="IGUANATEXSIZE" val="20"/>
  <p:tag name="IGUANATEXCURSOR" val="6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70.978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^{A_1}$&#10;\end{document}"/>
  <p:tag name="IGUANATEXSIZE" val="20"/>
  <p:tag name="IGUANATEXCURSOR" val="6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3437.57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When $A_1$ is independent of $A_0$, it is possible for $t_0'&gt;t_0\geq t_1$,&#10;\end{itemize}&#10;&#10;\end{document}"/>
  <p:tag name="IGUANATEXSIZE" val="20"/>
  <p:tag name="IGUANATEXCURSOR" val="8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2121.485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is structure is a \textbf{quantum comb}:&#10;\end{itemize}&#10;&#10;\end{document}"/>
  <p:tag name="IGUANATEXSIZE" val="20"/>
  <p:tag name="IGUANATEXCURSOR" val="8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4665"/>
  <p:tag name="ORIGINALWIDTH" val="1202.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textcolor{red}{$\Delta \tau$ and $\Delta \tau'$ \\are fixed by the comb.}&#10;\end{center}&#10;\end{document}"/>
  <p:tag name="IGUANATEXSIZE" val="20"/>
  <p:tag name="IGUANATEXCURSOR" val="7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764.904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ightarrow\;\;$ $\Delta\tau&gt;\Delta\tau'$&#10;\end{document}"/>
  <p:tag name="IGUANATEXSIZE" val="20"/>
  <p:tag name="IGUANATEXCURSOR" val="6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778.02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i.e. the delay time has \textit{decreased}.&#10;\end{document}"/>
  <p:tag name="IGUANATEXSIZE" val="20"/>
  <p:tag name="IGUANATEXCURSOR" val="6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678.29"/>
  <p:tag name="LATEXADDIN" val="\documentclass{article}&#10;\usepackage{amsmath,amssymb,amsthm}&#10;\textwidth=5.3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Devices can be stitched together to obtain a \textbf{compound device}:&#10;\end{itemize}&#10;&#10;\end{document}"/>
  <p:tag name="IGUANATEXSIZE" val="20"/>
  <p:tag name="IGUANATEXCURSOR" val="8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827.521"/>
  <p:tag name="LATEXADDIN" val="\documentclass{article}&#10;\usepackage{amsmath,amssymb,amsthm}&#10;\textwidth=5.3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Consider any physical implementation of a bipartite LOCC channel.&#10;\end{itemize}&#10;&#10;\end{document}"/>
  <p:tag name="IGUANATEXSIZE" val="20"/>
  <p:tag name="IGUANATEXCURSOR" val="78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23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65.466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Alice&#10;\end{document}"/>
  <p:tag name="IGUANATEXSIZE" val="20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12.223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Bob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20.697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L},\;\Delta \tau)\]&#10;\end{document}"/>
  <p:tag name="IGUANATEXSIZE" val="20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694.038"/>
  <p:tag name="LATEXADDIN" val="\documentclass{article}&#10;\usepackage{amsmath,amssymb,amsthm}&#10;\textwidth=5.3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It will also possess some input-to-output delay time $\Delta\tau=t_1-t_0$.&#10;\end{itemize}&#10;&#10;\end{document}"/>
  <p:tag name="IGUANATEXSIZE" val="20"/>
  <p:tag name="IGUANATEXCURSOR" val="8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370.079"/>
  <p:tag name="LATEXADDIN" val="\documentclass{article}&#10;\usepackage{amsmath,amssymb,amsthm}&#10;\textwidth=6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For simplicity assume that \textbf{all local operations are instantaneous}, i.e. have zero delay time.&#10;\end{itemize}&#10;&#10;\end{document}"/>
  <p:tag name="IGUANATEXSIZE" val="20"/>
  <p:tag name="IGUANATEXCURSOR" val="7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996.625"/>
  <p:tag name="LATEXADDIN" val="\documentclass{article}&#10;\usepackage{amsmath,amssymb,amsthm}&#10;\textwidth=6.0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refore, the overall delay time of $\mc{L}$ is due entirely to the classical communication time.&#10;\end{itemize}&#10;&#10;\end{document}"/>
  <p:tag name="IGUANATEXSIZE" val="20"/>
  <p:tag name="IGUANATEXCURSOR" val="8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4748.406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instantaneous devices physically realizable by quantum mechanics are those that can be \textbf{\textit{implemented without any communication after the channel input}}.&#10;\end{itemize}&#10;&#10;\end{document}"/>
  <p:tag name="IGUANATEXSIZE" val="20"/>
  <p:tag name="IGUANATEXCURSOR" val="7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628.047"/>
  <p:tag name="LATEXADDIN" val="\documentclass{article}&#10;\usepackage{amsmath,amssymb,amsthm}&#10;\textwidth=6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class of \textbf{instantaneous LOCC} devices is precisely \textbf{LOSR}. &#10;\end{itemize}&#10;&#10;\end{document}"/>
  <p:tag name="IGUANATEXSIZE" val="20"/>
  <p:tag name="IGUANATEXCURSOR" val="8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43.2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(local operations + shared randomness)&#10;\end{document}"/>
  <p:tag name="IGUANATEXSIZE" val="16"/>
  <p:tag name="IGUANATEXCURSOR" val="6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5.6805"/>
  <p:tag name="ORIGINALWIDTH" val="1277.09"/>
  <p:tag name="LATEXADDIN" val="\documentclass{article}&#10;\usepackage{amsmath,,amssymb,amsthm}&#10;\textwidth=1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Shared randomness $\lambda$ generated by classical communication prior to time $t_0$.&#10;\end{center}&#10;\end{document}"/>
  <p:tag name="IGUANATEXSIZE" val="16"/>
  <p:tag name="IGUANATEXCURSOR" val="6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663.29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Instantaneous LOCC = LOSR&#10;\end{document}"/>
  <p:tag name="IGUANATEXSIZE" val="20"/>
  <p:tag name="IGUANATEXCURSOR" val="6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23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lambda$&#10;\end{document}"/>
  <p:tag name="IGUANATEXSIZE" val="24"/>
  <p:tag name="IGUANATEXCURSOR" val="6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9.463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\mc{A},0)$&#10;\end{document}"/>
  <p:tag name="IGUANATEXSIZE" val="16"/>
  <p:tag name="IGUANATEXCURSOR" val="6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675.6655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 \tau=t_1-t_0$&#10;&#10;\end{document}"/>
  <p:tag name="IGUANATEXSIZE" val="20"/>
  <p:tag name="IGUANATEXCURSOR" val="7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8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5.965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\mc{B},0)$&#10;\end{document}"/>
  <p:tag name="IGUANATEXSIZE" val="16"/>
  <p:tag name="IGUANATEXCURSOR" val="6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38.882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=t_1-t_0=0$.&#10;\end{document}"/>
  <p:tag name="IGUANATEXSIZE" val="16"/>
  <p:tag name="IGUANATEXCURSOR" val="6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190.101"/>
  <p:tag name="LATEXADDIN" val="\documentclass{article}&#10;\usepackage{amsmath,amssymb,amsthm}&#10;\textwidth=6.0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re are non-LOCC instantaneous devices also physically realizable by quantum mechanics.&#10;\end{itemize}&#10;&#10;\end{document}"/>
  <p:tag name="IGUANATEXSIZE" val="20"/>
  <p:tag name="IGUANATEXCURSOR" val="8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575.553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is is the class of \textbf{LOSE}.&#10;\end{itemize}&#10;&#10;\end{document}"/>
  <p:tag name="IGUANATEXSIZE" val="20"/>
  <p:tag name="IGUANATEXCURSOR" val="7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32.47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(local operations + shared entanglement)&#10;\end{document}"/>
  <p:tag name="IGUANATEXSIZE" val="16"/>
  <p:tag name="IGUANATEXCURSOR" val="67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9.4301"/>
  <p:tag name="ORIGINALWIDTH" val="1343.082"/>
  <p:tag name="LATEXADDIN" val="\documentclass{article}&#10;\usepackage{amsmath,,amssymb,amsthm}&#10;\textwidth=1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Shared entanglement $\rho^{AB}$ generated by quantum communication prior to time $t_0$.&#10;\end{center}&#10;\end{document}"/>
  <p:tag name="IGUANATEXSIZE" val="16"/>
  <p:tag name="IGUANATEXCURSOR" val="7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09.973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^{AB}$&#10;\end{document}"/>
  <p:tag name="IGUANATEXSIZE" val="20"/>
  <p:tag name="IGUANATEXCURSOR" val="6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8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23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9.463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\mc{A},0)$&#10;\end{document}"/>
  <p:tag name="IGUANATEXSIZE" val="16"/>
  <p:tag name="IGUANATEXCURSOR" val="6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5.965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\mc{B},0)$&#10;\end{document}"/>
  <p:tag name="IGUANATEXSIZE" val="16"/>
  <p:tag name="IGUANATEXCURSOR" val="6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38.882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=t_1-t_0=0$.&#10;\end{document}"/>
  <p:tag name="IGUANATEXSIZE" val="16"/>
  <p:tag name="IGUANATEXCURSOR" val="6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379.453"/>
  <p:tag name="LATEXADDIN" val="\documentclass{article}&#10;\usepackage{amsmath,amssymb,amsthm}&#10;\textwidth=6.0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\textcolor{red}{Special case:} All bipartite quantum states are instantaneous quantum devices.&#10;\end{itemize}&#10;&#10;\end{document}"/>
  <p:tag name="IGUANATEXSIZE" val="20"/>
  <p:tag name="IGUANATEXCURSOR" val="7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375.703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LOSR}&#10;\end{document}"/>
  <p:tag name="IGUANATEXSIZE" val="20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339"/>
  <p:tag name="ORIGINALWIDTH" val="455.193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,\;\Delta \tau)\]&#10;\end{document}"/>
  <p:tag name="IGUANATEXSIZE" val="20"/>
  <p:tag name="IGUANATEXCURSOR" val="6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358.45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LOSE}&#10;\end{document}"/>
  <p:tag name="IGUANATEXSIZE" val="20"/>
  <p:tag name="IGUANATEXCURSOR" val="6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025.12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Separable States}&#10;\end{document}"/>
  <p:tag name="IGUANATEXSIZE" val="20"/>
  <p:tag name="IGUANATEXCURSOR" val="6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2164"/>
  <p:tag name="ORIGINALWIDTH" val="1183.3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omega^{AB}=\sum_\lambda p_\lambda \rho^A_\lambda\otimes\sigma^B_\lambda\]&#10;\end{document}"/>
  <p:tag name="IGUANATEXSIZE" val="20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339.33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Non-Separable States}&#10;\end{document}"/>
  <p:tag name="IGUANATEXSIZE" val="20"/>
  <p:tag name="IGUANATEXCURSOR" val="6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2164"/>
  <p:tag name="ORIGINALWIDTH" val="1183.3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omega^{AB}\not=\sum_\lambda p_\lambda \rho^A_\lambda\otimes\sigma^B_\lambda\]&#10;\end{document}"/>
  <p:tag name="IGUANATEXSIZE" val="20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6.7378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{id}&#10;\end{document}"/>
  <p:tag name="IGUANATEXSIZE" val="20"/>
  <p:tag name="IGUANATEXCURSOR" val="6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6.7378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{id}&#10;\end{document}"/>
  <p:tag name="IGUANATEXSIZE" val="20"/>
  <p:tag name="IGUANATEXCURSOR" val="6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6.7378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{id}&#10;\end{document}"/>
  <p:tag name="IGUANATEXSIZE" val="20"/>
  <p:tag name="IGUANATEXCURSOR" val="6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6.7378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{id}&#10;\end{document}"/>
  <p:tag name="IGUANATEXSIZE" val="20"/>
  <p:tag name="IGUANATEXCURSOR" val="6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09.973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^{AB}$&#10;\end{document}"/>
  <p:tag name="IGUANATEXSIZE" val="20"/>
  <p:tag name="IGUANATEXCURSOR" val="6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23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9.463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\mc{A},0)$&#10;\end{document}"/>
  <p:tag name="IGUANATEXSIZE" val="16"/>
  <p:tag name="IGUANATEXCURSOR" val="6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5.965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\mc{B},0)$&#10;\end{document}"/>
  <p:tag name="IGUANATEXSIZE" val="16"/>
  <p:tag name="IGUANATEXCURSOR" val="6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38.882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=t_1-t_0=0$.&#10;\end{document}"/>
  <p:tag name="IGUANATEXSIZE" val="20"/>
  <p:tag name="IGUANATEXCURSOR" val="6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3.483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2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23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lambda$&#10;\end{document}"/>
  <p:tag name="IGUANATEXSIZE" val="24"/>
  <p:tag name="IGUANATEXCURSOR" val="6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9.463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\mc{A},0)$&#10;\end{document}"/>
  <p:tag name="IGUANATEXSIZE" val="16"/>
  <p:tag name="IGUANATEXCURSOR" val="6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5.965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\mc{B},0)$&#10;\end{document}"/>
  <p:tag name="IGUANATEXSIZE" val="16"/>
  <p:tag name="IGUANATEXCURSOR" val="6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38.882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=t_1-t_0=0$.&#10;\end{document}"/>
  <p:tag name="IGUANATEXSIZE" val="20"/>
  <p:tag name="IGUANATEXCURSOR" val="6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079.865"/>
  <p:tag name="LATEXADDIN" val="\documentclass{article}&#10;\usepackage{amsmath,amssymb,amsthm}&#10;\textwidth=6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re are also instantaneous devices \textbf{not} physically implementable by quantum mechanics:&#10;\end{itemize}&#10;\end{document}"/>
  <p:tag name="IGUANATEXSIZE" val="20"/>
  <p:tag name="IGUANATEXCURSOR" val="8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8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880.01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underline{\textbf{Instantaneous Quantum Swap}}&#10;\end{document}"/>
  <p:tag name="IGUANATEXSIZE" val="18"/>
  <p:tag name="IGUANATEXCURSOR" val="6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261.717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ket{\alpha}^{A_0}$&#10;\end{document}"/>
  <p:tag name="IGUANATEXSIZE" val="20"/>
  <p:tag name="IGUANATEXCURSOR" val="6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258.717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ket{\alpha}^{B_1}$&#10;\end{document}"/>
  <p:tag name="IGUANATEXSIZE" val="20"/>
  <p:tag name="IGUANATEXCURSOR" val="6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258.717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ket{\beta}^{B_0}$&#10;\end{document}"/>
  <p:tag name="IGUANATEXSIZE" val="20"/>
  <p:tag name="IGUANATEXCURSOR" val="6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255.7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ket{\beta}^{A_1}$&#10;\end{document}"/>
  <p:tag name="IGUANATEXSIZE" val="20"/>
  <p:tag name="IGUANATEXCURSOR" val="6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38.882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=t_1-t_0=0$.&#10;\end{document}"/>
  <p:tag name="IGUANATEXSIZE" val="16"/>
  <p:tag name="IGUANATEXCURSOR" val="6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6.9891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2$&#10;\end{document}"/>
  <p:tag name="IGUANATEXSIZE" val="18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415.07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underline{\textbf{Instantaneous PR Box}}&#10;\end{document}"/>
  <p:tag name="IGUANATEXSIZE" val="18"/>
  <p:tag name="IGUANATEXCURSOR" val="67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y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38.882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=t_1-t_0=0$.&#10;\end{document}"/>
  <p:tag name="IGUANATEXSIZE" val="16"/>
  <p:tag name="IGUANATEXCURSOR" val="6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518.935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M},\;\Delta \tau')\]&#10;\end{document}"/>
  <p:tag name="IGUANATEXSIZE" val="20"/>
  <p:tag name="IGUANATEXCURSOR" val="6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178.85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p(a,b|x,y)=\frac{1}{2}\delta_{xy,a\oplus b}$&#10;\end{document}"/>
  <p:tag name="IGUANATEXSIZE" val="16"/>
  <p:tag name="IGUANATEXCURSOR" val="6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49.906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\textbf{Summary:}&#10;\end{enumerate}&#10;\end{document}"/>
  <p:tag name="IGUANATEXSIZE" val="20"/>
  <p:tag name="IGUANATEXCURSOR" val="6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375.703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\textbf{LOSR}&#10;&#10;\end{document}"/>
  <p:tag name="IGUANATEXSIZE" val="16"/>
  <p:tag name="IGUANATEXCURSOR" val="719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358.45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\textbf{LOSE}&#10;&#10;\end{document}"/>
  <p:tag name="IGUANATEXSIZE" val="16"/>
  <p:tag name="IGUANATEXCURSOR" val="719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860.142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\textbf{Instantaneous}&#10;&#10;\end{document}"/>
  <p:tag name="IGUANATEXSIZE" val="16"/>
  <p:tag name="IGUANATEXCURSOR" val="728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.9704"/>
  <p:tag name="ORIGINALWIDTH" val="631.421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\textbf{Physically \\Realizable}&#10;&#10;\end{document}"/>
  <p:tag name="IGUANATEXSIZE" val="16"/>
  <p:tag name="IGUANATEXCURSOR" val="727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388.451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\textbf{LOCC}&#10;&#10;\end{document}"/>
  <p:tag name="IGUANATEXSIZE" val="16"/>
  <p:tag name="IGUANATEXCURSOR" val="718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0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34.98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'_0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1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'_0$&#10;\end{document}"/>
  <p:tag name="IGUANATEXSIZE" val="16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606.674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L}_{\text{pre}},\;\Delta\tau_1)\]&#10;\end{document}"/>
  <p:tag name="IGUANATEXSIZE" val="20"/>
  <p:tag name="IGUANATEXCURSOR" val="6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0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1055.1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^{A_0B_0\to A_1B_1}\;,\Delta \tau)\]&#10;\end{document}"/>
  <p:tag name="IGUANATEXSIZE" val="20"/>
  <p:tag name="IGUANATEXCURSOR" val="6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653.918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L}_{\text{post}},\;\Delta\tau_2)\]&#10;\end{document}"/>
  <p:tag name="IGUANATEXSIZE" val="20"/>
  <p:tag name="IGUANATEXCURSOR" val="6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8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0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'_0$&#10;\end{document}"/>
  <p:tag name="IGUANATEXSIZE" val="16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23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31.23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'$&#10;\end{document}"/>
  <p:tag name="IGUANATEXSIZE" val="20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8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1845.51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Delta \tau=t_0-t_1\quad\mapsto\quad\Delta\tau'=t_1'-t_0'\]&#10;\end{document}"/>
  <p:tag name="IGUANATEXSIZE" val="20"/>
  <p:tag name="IGUANATEXCURSOR" val="6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4899.888"/>
  <p:tag name="LATEXADDIN" val="\documentclass{article}&#10;\usepackage{amsmath,amssymb,amsthm}&#10;\textwidth=6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LOCC comb transforms both the given bipartite channel $\mc{N}$ and its delay time $\Delta\tau$:&#10;\end{itemize}&#10;&#10;\end{document}"/>
  <p:tag name="IGUANATEXSIZE" val="20"/>
  <p:tag name="IGUANATEXCURSOR" val="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1202.8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,\;\Delta\tau) \mapsto (\mc{N}^{'},\;\Delta\tau')\]&#10;\end{document}"/>
  <p:tag name="IGUANATEXSIZE" val="20"/>
  <p:tag name="IGUANATEXCURSOR" val="67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4795"/>
  <p:tag name="ORIGINALWIDTH" val="1361.8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,0) \;\kern.6em\not\kern -.9em\xrightarrow{\text{LOCC}}(\mc{N}^{AB},\Delta \tau).\]&#10;\end{document}"/>
  <p:tag name="IGUANATEXSIZE" val="20"/>
  <p:tag name="IGUANATEXCURSOR" val="7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9647"/>
  <p:tag name="ORIGINALWIDTH" val="3409.074"/>
  <p:tag name="LATEXADDIN" val="\documentclass{article}&#10;\usepackage{amsmath,,amssymb,amsthm}&#10;\textwidth=3.8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A bipartite device $(\mc{N}^{AB},\Delta \tau)$ is called \textbf{entangled} if it cannot be generated by LOCC from scratch:&#10;\end{document}"/>
  <p:tag name="IGUANATEXSIZE" val="20"/>
  <p:tag name="IGUANATEXCURSOR" val="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45.669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Definition:}&#10;\end{document}"/>
  <p:tag name="IGUANATEXSIZE" val="20"/>
  <p:tag name="IGUANATEXCURSOR" val="6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1845.51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Delta \tau=t_0-t_1\quad\mapsto\quad\Delta\tau'=t_1'-t_0'\]&#10;\end{document}"/>
  <p:tag name="IGUANATEXSIZE" val="20"/>
  <p:tag name="IGUANATEXCURSOR" val="6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339"/>
  <p:tag name="ORIGINALWIDTH" val="455.193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,\;\Delta \tau)\]&#10;\end{document}"/>
  <p:tag name="IGUANATEXSIZE" val="20"/>
  <p:tag name="IGUANATEXCURSOR" val="6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615.673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^{AB},\;\Delta\tau)\]&#10;\end{document}"/>
  <p:tag name="IGUANATEXSIZE" val="20"/>
  <p:tag name="IGUANATEXCURSOR" val="6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23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83.2396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$\not=$}&#10;\end{document}"/>
  <p:tag name="IGUANATEXSIZE" val="32"/>
  <p:tag name="IGUANATEXCURSOR" val="6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0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34.98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'_0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3.483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2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1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'_0$&#10;\end{document}"/>
  <p:tag name="IGUANATEXSIZE" val="16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606.674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L}_{\text{pre}},\;\Delta\tau_1)\]&#10;\end{document}"/>
  <p:tag name="IGUANATEXSIZE" val="20"/>
  <p:tag name="IGUANATEXCURSOR" val="6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0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1055.1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^{A_0B_0\to A_1B_1}\;,\Delta \tau)\]&#10;\end{document}"/>
  <p:tag name="IGUANATEXSIZE" val="20"/>
  <p:tag name="IGUANATEXCURSOR" val="6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653.918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L}_{\text{post}},\;\Delta\tau_2)\]&#10;\end{document}"/>
  <p:tag name="IGUANATEXSIZE" val="20"/>
  <p:tag name="IGUANATEXCURSOR" val="6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6.9891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2$&#10;\end{document}"/>
  <p:tag name="IGUANATEXSIZE" val="18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0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'_0$&#10;\end{document}"/>
  <p:tag name="IGUANATEXSIZE" val="16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1.23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e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31.23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1'$&#10;\end{document}"/>
  <p:tag name="IGUANATEXSIZE" val="20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518.935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M},\;\Delta \tau')\]&#10;\end{document}"/>
  <p:tag name="IGUANATEXSIZE" val="20"/>
  <p:tag name="IGUANATEXCURSOR" val="6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4795"/>
  <p:tag name="ORIGINALWIDTH" val="1265.84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,0) \;\kern.6em\not\kern -.9em\xrightarrow{\text{LOCC}}(\mc{N}^{XY},0).\]&#10;\end{document}"/>
  <p:tag name="IGUANATEXSIZE" val="20"/>
  <p:tag name="IGUANATEXCURSOR" val="7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9651"/>
  <p:tag name="ORIGINALWIDTH" val="4221.972"/>
  <p:tag name="LATEXADDIN" val="\documentclass{article}&#10;\usepackage{amsmath,,amssymb,amsthm}&#10;\textwidth=4.7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An instantaneous bipartite classical device $(\mc{N}^{XY},0)$ is called \textbf{Bell nonlocal} if it cannot be generated by LOCC from scratch:&#10;\end{document}"/>
  <p:tag name="IGUANATEXSIZE" val="20"/>
  <p:tag name="IGUANATEXCURSOR" val="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45.669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Definition:}&#10;\end{document}"/>
  <p:tag name="IGUANATEXSIZE" val="20"/>
  <p:tag name="IGUANATEXCURSOR" val="6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2501.687"/>
  <p:tag name="LATEXADDIN" val="\documentclass{article}&#10;\usepackage{amsmath,,amssymb,amsthm}&#10;\textwidth=3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Bell nonlocality tests generate instantaneous devices from an entangled state:&#10;\end{enumerate}&#10;\end{document}"/>
  <p:tag name="IGUANATEXSIZE" val="20"/>
  <p:tag name="IGUANATEXCURSOR" val="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4795"/>
  <p:tag name="ORIGINALWIDTH" val="1389.57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rho^{AB},0) \xrightarrow{\text{LOCC}}(\mc{N}^{XY},0).\]&#10;\end{document}"/>
  <p:tag name="IGUANATEXSIZE" val="20"/>
  <p:tag name="IGUANATEXCURSOR" val="6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584.926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Theorem:}&#10;\end{document}"/>
  <p:tag name="IGUANATEXSIZE" val="20"/>
  <p:tag name="IGUANATEXCURSOR" val="6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3644.544"/>
  <p:tag name="LATEXADDIN" val="\documentclass{article}&#10;\usepackage{amsmath,,amssymb,amsthm}&#10;\textwidth=4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Every physically realizable transformation $(\rho^{AB},0) \xrightarrow{\text{LOCC}}(\mc{N}^{XY},0)$ has the form:&#10;\end{document}"/>
  <p:tag name="IGUANATEXSIZE" val="20"/>
  <p:tag name="IGUANATEXCURSOR" val="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575.178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-t_0'=0$&#10;\end{document}"/>
  <p:tag name="IGUANATEXSIZE" val="16"/>
  <p:tag name="IGUANATEXCURSOR" val="6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785.901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M}\circ\mc{N},\;\Delta \tau'')\]&#10;\end{document}"/>
  <p:tag name="IGUANATEXSIZE" val="20"/>
  <p:tag name="IGUANATEXCURSOR" val="6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y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09.973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^{AB}$&#10;\end{document}"/>
  <p:tag name="IGUANATEXSIZE" val="20"/>
  <p:tag name="IGUANATEXCURSOR" val="6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4795"/>
  <p:tag name="ORIGINALWIDTH" val="1265.84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,0) \;\kern.6em\not\kern -.9em\xrightarrow{\text{LOCC}}(\mc{N}^{XY},0).\]&#10;\end{document}"/>
  <p:tag name="IGUANATEXSIZE" val="20"/>
  <p:tag name="IGUANATEXCURSOR" val="7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9651"/>
  <p:tag name="ORIGINALWIDTH" val="4221.972"/>
  <p:tag name="LATEXADDIN" val="\documentclass{article}&#10;\usepackage{amsmath,,amssymb,amsthm}&#10;\textwidth=4.7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An instantaneous bipartite classical device $(\mc{N}^{XY},0)$ is called \textbf{Bell nonlocal} if it cannot be generated by LOCC from scratch:&#10;\end{document}"/>
  <p:tag name="IGUANATEXSIZE" val="20"/>
  <p:tag name="IGUANATEXCURSOR" val="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318.33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where $\Delta \tau''=\Delta \tau'+\Delta \tau'$&#10;\end{document}"/>
  <p:tag name="IGUANATEXSIZE" val="20"/>
  <p:tag name="IGUANATEXCURSOR" val="6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45.669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Definition:}&#10;\end{document}"/>
  <p:tag name="IGUANATEXSIZE" val="20"/>
  <p:tag name="IGUANATEXCURSOR" val="6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2501.687"/>
  <p:tag name="LATEXADDIN" val="\documentclass{article}&#10;\usepackage{amsmath,,amssymb,amsthm}&#10;\textwidth=3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Bell nonlocality tests generate instantaneous devices from an entangled state:&#10;\end{enumerate}&#10;\end{document}"/>
  <p:tag name="IGUANATEXSIZE" val="20"/>
  <p:tag name="IGUANATEXCURSOR" val="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4795"/>
  <p:tag name="ORIGINALWIDTH" val="1389.57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rho^{AB},0) \xrightarrow{\text{LOCC}}(\mc{N}^{XY},0).\]&#10;\end{document}"/>
  <p:tag name="IGUANATEXSIZE" val="20"/>
  <p:tag name="IGUANATEXCURSOR" val="6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584.926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Theorem:}&#10;\end{document}"/>
  <p:tag name="IGUANATEXSIZE" val="20"/>
  <p:tag name="IGUANATEXCURSOR" val="6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3644.544"/>
  <p:tag name="LATEXADDIN" val="\documentclass{article}&#10;\usepackage{amsmath,,amssymb,amsthm}&#10;\textwidth=4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Every physically realizable transformation $(\rho^{AB},0) \xrightarrow{\text{LOCC}}(\mc{N}^{XY},0)$ has the form:&#10;\end{document}"/>
  <p:tag name="IGUANATEXSIZE" val="20"/>
  <p:tag name="IGUANATEXCURSOR" val="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575.178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-t_0'=0$&#10;\end{document}"/>
  <p:tag name="IGUANATEXSIZE" val="16"/>
  <p:tag name="IGUANATEXCURSOR" val="6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.6985"/>
  <p:tag name="ORIGINALWIDTH" val="2096.738"/>
  <p:tag name="LATEXADDIN" val="\documentclass{article}&#10;\usepackage{amsmath,,amssymb,amsthm}&#10;\textwidth=2.4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It is natural to allow LOCC pre-processing (and not just LOSR) in a resource theory of Bell nonlocality.*&#10;\end{center}&#10;\end{document}"/>
  <p:tag name="IGUANATEXSIZE" val="20"/>
  <p:tag name="IGUANATEXCURSOR" val="7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304.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Take-Home Message:}&#10;\end{document}"/>
  <p:tag name="IGUANATEXSIZE" val="20"/>
  <p:tag name="IGUANATEXCURSOR" val="6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4795"/>
  <p:tag name="ORIGINALWIDTH" val="1389.57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rho^{AB},0) \xrightarrow{\text{LOCC}}(\mc{N}^{XY},0).\]&#10;\end{document}"/>
  <p:tag name="IGUANATEXSIZE" val="20"/>
  <p:tag name="IGUANATEXCURSOR" val="6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9802"/>
  <p:tag name="ORIGINALWIDTH" val="911.1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rho^{AB} \xrightarrow{\text{LOCC}}\sigma^{AB}.\]&#10;\end{document}"/>
  <p:tag name="IGUANATEXSIZE" val="20"/>
  <p:tag name="IGUANATEXCURSOR" val="6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502.437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=t_2-t_0$.&#10;\end{document}"/>
  <p:tag name="IGUANATEXSIZE" val="20"/>
  <p:tag name="IGUANATEXCURSOR" val="6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893.138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Entanglement:}&#10;\end{document}"/>
  <p:tag name="IGUANATEXSIZE" val="20"/>
  <p:tag name="IGUANATEXCURSOR" val="6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038.6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Bell Nonlocality:}&#10;\end{document}"/>
  <p:tag name="IGUANATEXSIZE" val="20"/>
  <p:tag name="IGUANATEXCURSOR" val="6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.4702"/>
  <p:tag name="ORIGINALWIDTH" val="855.643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It all comes \\down to LOCC.&#10;\end{center}&#10;\end{document}"/>
  <p:tag name="IGUANATEXSIZE" val="20"/>
  <p:tag name="IGUANATEXCURSOR" val="6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y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4750.656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For a device with multiple inputs/output systems, we likewise define its delay time as how long it takes to transform $\rho\mapsto \mc{N}(\rho)$.&#10;\end{itemize}&#10;&#10;\end{document}"/>
  <p:tag name="IGUANATEXSIZE" val="20"/>
  <p:tag name="IGUANATEXCURSOR" val="9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09.973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^{AB}$&#10;\end{document}"/>
  <p:tag name="IGUANATEXSIZE" val="20"/>
  <p:tag name="IGUANATEXCURSOR" val="6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23.022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Let us now focus on cq devices.&#10;\end{itemize}&#10;&#10;\end{document}"/>
  <p:tag name="IGUANATEXSIZE" val="20"/>
  <p:tag name="IGUANATEXCURSOR" val="7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716.910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c{N}^{A_0X_0\to A_1X_1}$&#10;\end{document}"/>
  <p:tag name="IGUANATEXSIZE" val="20"/>
  <p:tag name="IGUANATEXCURSOR" val="6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41.732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45.48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2886.389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We refer to the classical input $x_0$ as the \textbf{program}.&#10;\end{itemize}&#10;&#10;\end{document}"/>
  <p:tag name="IGUANATEXSIZE" val="20"/>
  <p:tag name="IGUANATEXCURSOR" val="7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33.895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Quantum input&#10;\end{document}"/>
  <p:tag name="IGUANATEXSIZE" val="16"/>
  <p:tag name="IGUANATEXCURSOR" val="6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960.629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lassical program&#10;\end{document}"/>
  <p:tag name="IGUANATEXSIZE" val="16"/>
  <p:tag name="IGUANATEXCURSOR" val="6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5184.102"/>
  <p:tag name="LATEXADDIN" val="\documentclass{article}&#10;\usepackage{amsmath,amssymb,amsthm}&#10;\textwidth=6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Operationally, for each program $x_0$, the device implements the quantum instrument $\{\Lambda_{x_1|x_0}\}_{x_1}$&#10;\end{itemize}&#10;&#10;\end{document}"/>
  <p:tag name="IGUANATEXSIZE" val="20"/>
  <p:tag name="IGUANATEXCURSOR" val="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53.955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Recall:&#10;\end{document}"/>
  <p:tag name="IGUANATEXSIZE" val="16"/>
  <p:tag name="IGUANATEXCURSOR" val="6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663.66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Lambda_{x_1|x_0}$ is CP&#10;\end{document}"/>
  <p:tag name="IGUANATEXSIZE" val="16"/>
  <p:tag name="IGUANATEXCURSOR" val="6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923.884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sum_{x_1}\Lambda_{x_1|x_0}$ is TP&#10;\end{document}"/>
  <p:tag name="IGUANATEXSIZE" val="16"/>
  <p:tag name="IGUANATEXCURSOR" val="6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10.386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Quantum output&#10;\end{document}"/>
  <p:tag name="IGUANATEXSIZE" val="16"/>
  <p:tag name="IGUANATEXCURSOR" val="6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66.141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lassical output&#10;\end{document}"/>
  <p:tag name="IGUANATEXSIZE" val="16"/>
  <p:tag name="IGUANATEXCURSOR" val="6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4023.997"/>
  <p:tag name="LATEXADDIN" val="\documentclass{article}&#10;\usepackage{amsmath,amssymb,amsthm}&#10;\textwidth=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collection of CP maps $\{\Lambda_{x_1|x_0}\}_{x_0,x_1}$ is called a \textbf{multi-instrument}.&#10;\end{itemize}&#10;&#10;\end{document}"/>
  <p:tag name="IGUANATEXSIZE" val="20"/>
  <p:tag name="IGUANATEXCURSOR" val="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90.851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Compound cq devices with asynchronous input/outputs:&#10;\end{itemize}&#10;&#10;\end{document}"/>
  <p:tag name="IGUANATEXSIZE" val="20"/>
  <p:tag name="IGUANATEXCURSOR" val="8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41.732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45.48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33.895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Quantum input&#10;\end{document}"/>
  <p:tag name="IGUANATEXSIZE" val="16"/>
  <p:tag name="IGUANATEXCURSOR" val="6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960.629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lassical program&#10;\end{document}"/>
  <p:tag name="IGUANATEXSIZE" val="16"/>
  <p:tag name="IGUANATEXCURSOR" val="6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4752.156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Define the \textbf{program delay time} of a compound cq device to be the time interval between the classical and quantum inputs: &#10;\end{itemize}&#10;&#10;\end{document}"/>
  <p:tag name="IGUANATEXSIZE" val="20"/>
  <p:tag name="IGUANATEXCURSOR" val="8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63.89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Delta\tau_{\text{pd}}:=t_0-s_0.\]&#10;\end{document}"/>
  <p:tag name="IGUANATEXSIZE" val="20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4665"/>
  <p:tag name="ORIGINALWIDTH" val="4751.406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Compare with the \textbf{quantum delay time} which is just the input-to-output delay time between the quantum input/output: &#10;\end{itemize}&#10;&#10;\end{document}"/>
  <p:tag name="IGUANATEXSIZE" val="20"/>
  <p:tag name="IGUANATEXCURSOR" val="77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10.386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Quantum output&#10;\end{document}"/>
  <p:tag name="IGUANATEXSIZE" val="16"/>
  <p:tag name="IGUANATEXCURSOR" val="6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66.141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lassical output&#10;\end{document}"/>
  <p:tag name="IGUANATEXSIZE" val="16"/>
  <p:tag name="IGUANATEXCURSOR" val="6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71.391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Delta\tau_{\text{qd}}:=s_1-s_0.\]&#10;\end{document}"/>
  <p:tag name="IGUANATEXSIZE" val="20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94.150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_{\text{pd}}=t_0-s_0$&#10;\end{document}"/>
  <p:tag name="IGUANATEXSIZE" val="16"/>
  <p:tag name="IGUANATEXCURSOR" val="6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02.399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_{\text{qd}}=s_1-s_0$&#10;\end{document}"/>
  <p:tag name="IGUANATEXSIZE" val="16"/>
  <p:tag name="IGUANATEXCURSOR" val="6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673.415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\Lambda_{x_1|x_0}\}_{x_0,x_1}$&#10;\end{document}"/>
  <p:tag name="IGUANATEXSIZE" val="20"/>
  <p:tag name="IGUANATEXCURSOR" val="6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627.296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Every compound cq device can thus be characterized by a tuple:&#10;\end{itemize}&#10;&#10;\end{document}"/>
  <p:tag name="IGUANATEXSIZE" val="20"/>
  <p:tag name="IGUANATEXCURSOR" val="8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cdots$&#10;\end{document}"/>
  <p:tag name="IGUANATEXSIZE" val="26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1609.29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{\Lambda_{x_1|x_0}\}_{x_0,x_1},\;\;\Delta\tau_{\text{pd}},\;\;\Delta\tau_{\text{qd}}).\]&#10;\end{document}"/>
  <p:tag name="IGUANATEXSIZE" val="20"/>
  <p:tag name="IGUANATEXCURSOR" val="7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10.386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\begin{center}&#10;multi-instrument\end{center}} &#10;\end{document}"/>
  <p:tag name="IGUANATEXSIZE" val="12"/>
  <p:tag name="IGUANATEXCURSOR" val="6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0.9711"/>
  <p:tag name="ORIGINALWIDTH" val="560.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\begin{center}&#10;program\\ delay time\end{center}} &#10;\end{document}"/>
  <p:tag name="IGUANATEXSIZE" val="12"/>
  <p:tag name="IGUANATEXCURSOR" val="6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.9685"/>
  <p:tag name="ORIGINALWIDTH" val="560.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\begin{center}&#10;quantum\\ delay time\end{center}} &#10;\end{document}"/>
  <p:tag name="IGUANATEXSIZE" val="12"/>
  <p:tag name="IGUANATEXCURSOR" val="6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90.851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Compound cq devices with asynchronous input/outputs:&#10;\end{itemize}&#10;&#10;\end{document}"/>
  <p:tag name="IGUANATEXSIZE" val="20"/>
  <p:tag name="IGUANATEXCURSOR" val="8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41.732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45.48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33.895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Quantum input&#10;\end{document}"/>
  <p:tag name="IGUANATEXSIZE" val="16"/>
  <p:tag name="IGUANATEXCURSOR" val="6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61.229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M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960.629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lassical program&#10;\end{document}"/>
  <p:tag name="IGUANATEXSIZE" val="16"/>
  <p:tag name="IGUANATEXCURSOR" val="6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10.386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Quantum output&#10;\end{document}"/>
  <p:tag name="IGUANATEXSIZE" val="16"/>
  <p:tag name="IGUANATEXCURSOR" val="6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66.141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lassical output&#10;\end{document}"/>
  <p:tag name="IGUANATEXSIZE" val="16"/>
  <p:tag name="IGUANATEXCURSOR" val="6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94.150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_{\text{pd}}=t_0-s_0$&#10;\end{document}"/>
  <p:tag name="IGUANATEXSIZE" val="16"/>
  <p:tag name="IGUANATEXCURSOR" val="6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02.399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_{\text{qd}}=s_1-s_0$&#10;\end{document}"/>
  <p:tag name="IGUANATEXSIZE" val="16"/>
  <p:tag name="IGUANATEXCURSOR" val="6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673.415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\Lambda_{x_1|x_0}\}_{x_0,x_1}$&#10;\end{document}"/>
  <p:tag name="IGUANATEXSIZE" val="20"/>
  <p:tag name="IGUANATEXCURSOR" val="6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.49835"/>
  <p:tag name="ORIGINALWIDTH" val="124.484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cdots$&#10;\end{document}"/>
  <p:tag name="IGUANATEXSIZE" val="26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41.732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45.48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2674.916"/>
  <p:tag name="LATEXADDIN" val="\documentclass{article}&#10;\usepackage{amsmath,amssymb,amsthm}&#10;\textwidth=3.2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We introduce the notion of \textbf{programmability}:\\ &#10;\end{itemize}&#10;&#10;\end{document}"/>
  <p:tag name="IGUANATEXSIZE" val="20"/>
  <p:tag name="IGUANATEXCURSOR" val="8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94.150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_{\text{pd}}=t_0-s_0$&#10;\end{document}"/>
  <p:tag name="IGUANATEXSIZE" val="16"/>
  <p:tag name="IGUANATEXCURSOR" val="6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6.482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N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02.399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_{\text{qd}}=s_1-s_0$&#10;\end{document}"/>
  <p:tag name="IGUANATEXSIZE" val="16"/>
  <p:tag name="IGUANATEXCURSOR" val="6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3.1983"/>
  <p:tag name="ORIGINALWIDTH" val="2524.934"/>
  <p:tag name="LATEXADDIN" val="\documentclass{article}&#10;\usepackage{amsmath,,amssymb,amsthm}&#10;\textwidth=3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A user can freely submit the classical program within a large time interval, \textit{much larger than even the quantum delay time}:&#10;\end{center}&#10;\end{document}"/>
  <p:tag name="IGUANATEXSIZE" val="20"/>
  <p:tag name="IGUANATEXCURSOR" val="7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2503.937"/>
  <p:tag name="LATEXADDIN" val="\documentclass{article}&#10;\usepackage{amsmath,amssymb,amsthm}&#10;\textwidth=3.0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Devices with this type of programmability satisfy: &#10;\end{itemize}&#10;&#10;\end{document}"/>
  <p:tag name="IGUANATEXSIZE" val="20"/>
  <p:tag name="IGUANATEXCURSOR" val="8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96.40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Delta\tau_{\text{pd}}&gt;&gt;\Delta\tau_{\text{qd}}\]&#10;\end{document}"/>
  <p:tag name="IGUANATEXSIZE" val="20"/>
  <p:tag name="IGUANATEXCURSOR" val="6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82.227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approx 0$&#10;\end{document}"/>
  <p:tag name="IGUANATEXSIZE" val="20"/>
  <p:tag name="IGUANATEXCURSOR" val="6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6.2017"/>
  <p:tag name="ORIGINALWIDTH" val="1196.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&#10;\begin{center}&#10;For simplicity, assume \\the quantum output\\ is instantaneous.&#10;\end{center}}&#10;\end{document}"/>
  <p:tag name="IGUANATEXSIZE" val="16"/>
  <p:tag name="IGUANATEXCURSOR" val="6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104.612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is requires the device to be $X_0\to A_1$ non-signalling.&#10;\end{itemize}&#10;&#10;\end{document}"/>
  <p:tag name="IGUANATEXSIZE" val="20"/>
  <p:tag name="IGUANATEXCURSOR" val="7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673.415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\Lambda_{x_1|x_0}\}_{x_0,x_1}$&#10;\end{document}"/>
  <p:tag name="IGUANATEXSIZE" val="20"/>
  <p:tag name="IGUANATEXCURSOR" val="6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9662"/>
  <p:tag name="ORIGINALWIDTH" val="2963.63"/>
  <p:tag name="LATEXADDIN" val="\documentclass{article}&#10;\usepackage{amsmath,amssymb,amsthm}&#10;\textwidth=3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$X_0\to A_1$ non-signalling leads to a comb structure called a \textbf{programmable instrument device} (PID):&#10;\end{itemize}&#10;&#10;\end{document}"/>
  <p:tag name="IGUANATEXSIZE" val="20"/>
  <p:tag name="IGUANATEXCURSOR" val="8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904.386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c{N}^{A_0\cdots M_0\to A_1\cdots N_1}$&#10;\end{document}"/>
  <p:tag name="IGUANATEXSIZE" val="20"/>
  <p:tag name="IGUANATEXCURSOR" val="67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41.732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45.48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406.449"/>
  <p:tag name="LATEXADDIN" val="\documentclass{article}&#10;\usepackage{amsmath,amssymb,amsthm}&#10;\textwidth=6.0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non-signalling condition requires that&#10;&#10;\end{itemize}&#10;&#10;\end{document}"/>
  <p:tag name="IGUANATEXSIZE" val="20"/>
  <p:tag name="IGUANATEXCURSOR" val="8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4.4695"/>
  <p:tag name="ORIGINALWIDTH" val="4752.156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collection of CP maps $\{\Lambda_{x_1|x_0}\}_{x_0,x_1}$ is said to form a \textbf{channel assemblage} for the channel $\Lambda$. &#10;\end{itemize}&#10;&#10;\end{document}"/>
  <p:tag name="IGUANATEXSIZE" val="20"/>
  <p:tag name="IGUANATEXCURSOR" val="8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4743.907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is generalizes the notion of state assemblages $\{\rho_{a|x}\}_{a,x}$ studied in quantum steering.&#10;\end{itemize}&#10;&#10;\end{document}"/>
  <p:tag name="IGUANATEXSIZE" val="20"/>
  <p:tag name="IGUANATEXCURSOR" val="8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835.771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Note that all subsystems have synchronized input and output times!&#10;\end{itemize}&#10;&#10;\end{document}"/>
  <p:tag name="IGUANATEXSIZE" val="20"/>
  <p:tag name="IGUANATEXCURSOR" val="8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158"/>
  <p:tag name="ORIGINALWIDTH" val="2165.72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Lambda:=\sum_{x_1}\Lambda_{x_1|x_0}=\sum_{x_1}\Lambda_{x_1|x_0'}\qquad\forall x_0,x_0'.\]&#10;\end{document}"/>
  <p:tag name="IGUANATEXSIZE" val="20"/>
  <p:tag name="IGUANATEXCURSOR" val="7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94.150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_{\text{pd}}=t_0-s_0$&#10;\end{document}"/>
  <p:tag name="IGUANATEXSIZE" val="16"/>
  <p:tag name="IGUANATEXCURSOR" val="6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02.399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_{\text{qd}}=s_1-s_0$&#10;\end{document}"/>
  <p:tag name="IGUANATEXSIZE" val="16"/>
  <p:tag name="IGUANATEXCURSOR" val="6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673.415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\Lambda_{x_1|x_0}\}_{x_0,x_1}$&#10;\end{document}"/>
  <p:tag name="IGUANATEXSIZE" val="20"/>
  <p:tag name="IGUANATEXCURSOR" val="6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45.669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Definition:}&#10;\end{document}"/>
  <p:tag name="IGUANATEXSIZE" val="20"/>
  <p:tag name="IGUANATEXCURSOR" val="6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4215.223"/>
  <p:tag name="LATEXADDIN" val="\documentclass{article}&#10;\usepackage{amsmath,,amssymb,amsthm}&#10;\textwidth=5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{}] A channel assemblage $\{\Lambda_{x_1|x_0}\}_{x_0,x_1}$ is called \textbf{compatible} if there exists some \\``parent instrument'' $\{\Gamma_\lambda\}_\lambda$ and classical channel $p(x_1|x_0,\lambda)$ such that&#10;&#10;\end{enumerate}&#10;\end{document}"/>
  <p:tag name="IGUANATEXSIZE" val="20"/>
  <p:tag name="IGUANATEXCURSOR" val="7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2164"/>
  <p:tag name="ORIGINALWIDTH" val="1438.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Lambda_{x_1|x_0}=\sum_\lambda p(x_1|x_0,\lambda)\Gamma_\lambda.\]&#10;&#10;\end{document}"/>
  <p:tag name="IGUANATEXSIZE" val="20"/>
  <p:tag name="IGUANATEXCURSOR" val="7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011.24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Otherwise it is called \textbf{incompatible}.&#10;\end{document}"/>
  <p:tag name="IGUANATEXSIZE" val="20"/>
  <p:tag name="IGUANATEXCURSOR" val="68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6.2017"/>
  <p:tag name="ORIGINALWIDTH" val="815.89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$\bullet$ \textbf{Compatible \\compound\\ device:}&#10;\end{center}&#10;\end{document}"/>
  <p:tag name="IGUANATEXSIZE" val="20"/>
  <p:tag name="IGUANATEXCURSOR" val="6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5.4518"/>
  <p:tag name="ORIGINALWIDTH" val="909.636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$\bullet$ \textbf{Incompatible \\compound\\ device:}&#10;\end{center}&#10;\end{document}"/>
  <p:tag name="IGUANATEXSIZE" val="20"/>
  <p:tag name="IGUANATEXCURSOR" val="6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4.210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\Gamma_\lambda\}_{\lambda}$&#10;\end{document}"/>
  <p:tag name="IGUANATEXSIZE" val="20"/>
  <p:tag name="IGUANATEXCURSOR" val="6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68.42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p(x_1|x_0,\lambda)$&#10;\end{document}"/>
  <p:tag name="IGUANATEXSIZE" val="16"/>
  <p:tag name="IGUANATEXCURSOR" val="6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41.732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45.48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4.210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\Gamma_\lambda\}_{\lambda}$&#10;\end{document}"/>
  <p:tag name="IGUANATEXSIZE" val="20"/>
  <p:tag name="IGUANATEXCURSOR" val="6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68.42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p(x_1|x_0,\lambda)$&#10;\end{document}"/>
  <p:tag name="IGUANATEXSIZE" val="16"/>
  <p:tag name="IGUANATEXCURSOR" val="6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41.732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45.48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55.455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t_0,x_0)$&#10;\end{document}"/>
  <p:tag name="IGUANATEXSIZE" val="18"/>
  <p:tag name="IGUANATEXCURSOR" val="6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0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1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1.732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'_1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45.48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'$&#10;\end{document}"/>
  <p:tag name="IGUANATEXSIZE" val="20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351.331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Device transformation:&#10;\end{itemize}&#10;&#10;\end{document}"/>
  <p:tag name="IGUANATEXSIZE" val="20"/>
  <p:tag name="IGUANATEXCURSOR" val="78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127.109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processing of a PID is facilitated by a \textbf{four-comb}.&#10;\end{itemize}&#10;&#10;\end{document}"/>
  <p:tag name="IGUANATEXSIZE" val="20"/>
  <p:tag name="IGUANATEXCURSOR" val="8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673.415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\Lambda_{x_1|x_0}\}_{x_0,x_1}$&#10;\end{document}"/>
  <p:tag name="IGUANATEXSIZE" val="20"/>
  <p:tag name="IGUANATEXCURSOR" val="6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'_0$&#10;\end{document}"/>
  <p:tag name="IGUANATEXSIZE" val="16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'_1$&#10;\end{document}"/>
  <p:tag name="IGUANATEXSIZE" val="16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3400.07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{\Lambda_{x_1|x_0}\}_{x_0,x_1},\;\;\Delta\tau_{\text{pd}},\;\;\Delta\tau_{\text{qd}})\mapsto(\{\Lambda'_{x_1|x_0}\}_{x_0,x_1},\;\;\Delta\tau'_{\text{pd}},\;\;\Delta\tau'_{\text{qd}}).\]&#10;\end{document}"/>
  <p:tag name="IGUANATEXSIZE" val="20"/>
  <p:tag name="IGUANATEXCURSOR" val="8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742.782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A resource theory emerges by restricting the allowable four-combs.&#10;\end{itemize}&#10;&#10;\end{document}"/>
  <p:tag name="IGUANATEXSIZE" val="20"/>
  <p:tag name="IGUANATEXCURSOR" val="7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353.581"/>
  <p:tag name="LATEXADDIN" val="\documentclass{article}&#10;\usepackage{amsmath,amssymb,amsthm}&#10;\textwidth=5.8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We do not allow combs that utilize \textbf{long} quantum memory.&#10;\end{itemize}&#10;&#10;\end{document}"/>
  <p:tag name="IGUANATEXSIZE" val="20"/>
  <p:tag name="IGUANATEXCURSOR" val="8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4751.406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We call these combs \textbf{bounded quantum memory} (BQM), and they define the free operations in this QRT.&#10;\end{itemize}&#10;&#10;\end{document}"/>
  <p:tag name="IGUANATEXSIZE" val="20"/>
  <p:tag name="IGUANATEXCURSOR" val="8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233.221"/>
  <p:tag name="LATEXADDIN" val="\documentclass{article}&#10;\usepackage{amsmath,amssymb,amsthm}&#10;\textwidth=5.8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-$] The free combs have quantum memories with coherence time $\Delta \tau_{\text{q-mem}}\approx 0$.&#10;\end{itemize}&#10;&#10;\end{document}"/>
  <p:tag name="IGUANATEXSIZE" val="20"/>
  <p:tag name="IGUANATEXCURSOR" val="7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3.1983"/>
  <p:tag name="ORIGINALWIDTH" val="1613.04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&#10;\begin{center}&#10;As long as the\\ quantum delay time \\of the devices they transform.&#10;\end{center}}&#10;\end{document}"/>
  <p:tag name="IGUANATEXSIZE" val="16"/>
  <p:tag name="IGUANATEXCURSOR" val="6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1037.1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'_{\text{qd}}=s'_1-s'_0\approx 0$&#10;\end{document}"/>
  <p:tag name="IGUANATEXSIZE" val="16"/>
  <p:tag name="IGUANATEXCURSOR" val="6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794.150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\tau'_{\text{pd}}=t'_0-s'_0$&#10;\end{document}"/>
  <p:tag name="IGUANATEXSIZE" val="16"/>
  <p:tag name="IGUANATEXCURSOR" val="66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0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1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1.732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'_1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45.48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'$&#10;\end{document}"/>
  <p:tag name="IGUANATEXSIZE" val="20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880.389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sigma^{A_1\cdots A_N}=\mc{N}(\rho)$&#10;\end{document}"/>
  <p:tag name="IGUANATEXSIZE" val="20"/>
  <p:tag name="IGUANATEXCURSOR" val="6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673.415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{\Lambda_{x_1|x_0}\}_{x_0,x_1}$&#10;\end{document}"/>
  <p:tag name="IGUANATEXSIZE" val="20"/>
  <p:tag name="IGUANATEXCURSOR" val="6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'_0$&#10;\end{document}"/>
  <p:tag name="IGUANATEXSIZE" val="16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'_1$&#10;\end{document}"/>
  <p:tag name="IGUANATEXSIZE" val="16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90.96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BQM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23.322"/>
  <p:tag name="LATEXADDIN" val="\documentclass{article}&#10;\usepackage{amsmath,amssymb,amsthm}&#10;\textwidth=5.8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For any $\Delta\tau_{\text{pd}}&gt;\Delta\tau_{\text{qd}}=0$,&#10;&#10;\end{document}"/>
  <p:tag name="IGUANATEXSIZE" val="20"/>
  <p:tag name="IGUANATEXCURSOR" val="7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.2272"/>
  <p:tag name="ORIGINALWIDTH" val="2182.97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,\;0,\;0) \xrightarrow{\text{BQM}}(\{\Lambda_{x_1|x_0}\}_{x_0,x_1},\;\Delta\tau_{\text{pd}},\;0)\]&#10;\end{document}"/>
  <p:tag name="IGUANATEXSIZE" val="20"/>
  <p:tag name="IGUANATEXCURSOR" val="7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013.874"/>
  <p:tag name="LATEXADDIN" val="\documentclass{article}&#10;\usepackage{amsmath,amssymb,amsthm}&#10;\textwidth=5.8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bullet$ When acting on a trivial PID, the 4-comb reduces to implementing a compatible assemblage.&#10;&#10;\end{document}"/>
  <p:tag name="IGUANATEXSIZE" val="20"/>
  <p:tag name="IGUANATEXCURSOR" val="8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06.449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^{A_0\cdots M_0}$&#10;\end{document}"/>
  <p:tag name="IGUANATEXSIZE" val="20"/>
  <p:tag name="IGUANATEXCURSOR" val="6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2377.95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iff $\{\Lambda_{x_1|x_0}\}_{x_0,x_1}$ is a compatible assemblage.&#10;\end{document}"/>
  <p:tag name="IGUANATEXSIZE" val="20"/>
  <p:tag name="IGUANATEXCURSOR" val="7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0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1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45.48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'$&#10;\end{document}"/>
  <p:tag name="IGUANATEXSIZE" val="20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90.96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BQM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1.732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'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675.6655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Delta \tau=t_1-t_0$&#10;&#10;\end{document}"/>
  <p:tag name="IGUANATEXSIZE" val="20"/>
  <p:tag name="IGUANATEXCURSOR" val="7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0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1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45.48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0'$&#10;\end{document}"/>
  <p:tag name="IGUANATEXSIZE" val="20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97.4877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0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3.738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s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90.96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BQM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1.732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'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003.75"/>
  <p:tag name="LATEXADDIN" val="\documentclass{article}&#10;\usepackage{amsmath,amssymb,amsthm}&#10;\textwidth=5.8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Advertisement for other results:}&#10;&#10;\end{document}"/>
  <p:tag name="IGUANATEXSIZE" val="20"/>
  <p:tag name="IGUANATEXCURSOR" val="7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339"/>
  <p:tag name="ORIGINALWIDTH" val="455.193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,\;\Delta \tau)\]&#10;\end{document}"/>
  <p:tag name="IGUANATEXSIZE" val="20"/>
  <p:tag name="IGUANATEXCURSOR" val="6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3850.769"/>
  <p:tag name="LATEXADDIN" val="\documentclass{article}&#10;\usepackage{amsmath,,amssymb,amsthm}&#10;\textwidth=4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Necessary and sufficient conditions for convertibility of PIDs by BQM operations has been derived.&#10;\end{enumerate}&#10;\end{document}"/>
  <p:tag name="IGUANATEXSIZE" val="20"/>
  <p:tag name="IGUANATEXCURSOR" val="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4032.996"/>
  <p:tag name="LATEXADDIN" val="\documentclass{article}&#10;\usepackage{amsmath,,amssymb,amsthm}&#10;\textwidth=4.7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Deeper quantitatve connections between measurement incompatibility and instrument incompatibility are established. &#10;\end{enumerate}&#10;\end{document}"/>
  <p:tag name="IGUANATEXSIZE" val="20"/>
  <p:tag name="IGUANATEXCURSOR" val="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293.963"/>
  <p:tag name="LATEXADDIN" val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Measurement incompatibility under noisy BQM operations has been studied.&#10;\end{enumerate}&#10;\end{document}"/>
  <p:tag name="IGUANATEXSIZE" val="20"/>
  <p:tag name="IGUANATEXCURSOR" val="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3883.014"/>
  <p:tag name="LATEXADDIN" val="\documentclass{article}&#10;\usepackage{amsmath,,amssymb,amsthm}&#10;\textwidth=4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-$] We study how noisy a BQM operation must be before it destroys the incompatibility of \textit{any} PID.&#10;\end{enumerate}&#10;\end{document}"/>
  <p:tag name="IGUANATEXSIZE" val="20"/>
  <p:tag name="IGUANATEXCURSOR" val="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305.587"/>
  <p:tag name="LATEXADDIN" val="\documentclass{article}&#10;\usepackage{amsmath,,amssymb,amsthm}&#10;\textwidth=4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-$] Extends the work on ``incompatibility-breaking'' channels.&#10;\end{enumerate}&#10;\end{document}"/>
  <p:tag name="IGUANATEXSIZE" val="20"/>
  <p:tag name="IGUANATEXCURSOR" val="7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899.512"/>
  <p:tag name="LATEXADDIN" val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Locality constraints impose a natural class of free operations: LOCC.&#10;\end{enumerate}&#10;\end{document}"/>
  <p:tag name="IGUANATEXSIZE" val="20"/>
  <p:tag name="IGUANATEXCURSOR" val="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294.713"/>
  <p:tag name="LATEXADDIN" val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Quantum memory constraints impose a natural class of free operations: BQM.&#10;\end{enumerate}&#10;\end{document}"/>
  <p:tag name="IGUANATEXSIZE" val="20"/>
  <p:tag name="IGUANATEXCURSOR" val="7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4116.985"/>
  <p:tag name="LATEXADDIN" val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I encourage the community to continue thinking about the spatio-temporal properties of quantum channels when studying dynamical resource theories.&#10;\end{center}&#10;\end{document}"/>
  <p:tag name="IGUANATEXSIZE" val="20"/>
  <p:tag name="IGUANATEXCURSOR" val="7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199.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Take-Home Lesson:}&#10;\end{document}"/>
  <p:tag name="IGUANATEXSIZE" val="20"/>
  <p:tag name="IGUANATEXCURSOR" val="6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210.724"/>
  <p:tag name="LATEXADDIN" val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-$] Nonlocal devices are instantaneous devices that cannot be built by LOCC:&#10;\end{enumerate}&#10;\end{document}"/>
  <p:tag name="IGUANATEXSIZE" val="20"/>
  <p:tag name="IGUANATEXCURSOR" val="6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.4676"/>
  <p:tag name="ORIGINALWIDTH" val="5112.111"/>
  <p:tag name="LATEXADDIN" val="\documentclass{article}&#10;\usepackage{amsmath,amssymb,amsthm}&#10;\textwidth=5.9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rough composition we can construct a compound device that has \textcolor{red}{\textbf{asynchronous}} arrival and departure times:&#10;\end{itemize}&#10;&#10;\end{document}"/>
  <p:tag name="IGUANATEXSIZE" val="20"/>
  <p:tag name="IGUANATEXCURSOR" val="8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326.209"/>
  <p:tag name="LATEXADDIN" val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-$] Incompatible devices are instantaneous devices that cannot be built by BQM:&#10;\end{enumerate}&#10;\end{document}"/>
  <p:tag name="IGUANATEXSIZE" val="20"/>
  <p:tag name="IGUANATEXCURSOR" val="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4795"/>
  <p:tag name="ORIGINALWIDTH" val="1361.8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,0) \;\kern.6em\not\kern -.9em\xrightarrow{\text{LOCC}}(\mc{N}^{AB},\Delta \tau).\]&#10;\end{document}"/>
  <p:tag name="IGUANATEXSIZE" val="20"/>
  <p:tag name="IGUANATEXCURSOR" val="7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3.9783"/>
  <p:tag name="ORIGINALWIDTH" val="1657.29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,0,0) \;\kern.6em\not\kern -.9em\xrightarrow{\text{BQM}}(\mc{N}^{AB},0,\Delta\tau_{\text{pd}}).\]&#10;\end{document}"/>
  <p:tag name="IGUANATEXSIZE" val="20"/>
  <p:tag name="IGUANATEXCURSOR" val="7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0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55.455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(t_1,x_1)$&#10;\end{document}"/>
  <p:tag name="IGUANATEXSIZE" val="18"/>
  <p:tag name="IGUANATEXCURSOR" val="6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31.23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'_1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249.344"/>
  <p:tag name="LATEXADDIN" val="\documentclass{article}&#10;\usepackage{amsmath,amssymb,amsthm}&#10;\textwidth=6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compound device receives \textcolor{red}{inputs} at times $\mbf{t}_0:=\begin{pmatrix}t_0'\\t_0\end{pmatrix}$ &#10;\end{itemize}&#10;&#10;\end{document}"/>
  <p:tag name="IGUANATEXSIZE" val="20"/>
  <p:tag name="IGUANATEXCURSOR" val="8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728.908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E}^{A'_0\to A_0},\Delta \tau)\]&#10;\end{document}"/>
  <p:tag name="IGUANATEXSIZE" val="20"/>
  <p:tag name="IGUANATEXCURSOR" val="6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1055.1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^{A_0B_0\to A_1B_1},\Delta \tau')\]&#10;\end{document}"/>
  <p:tag name="IGUANATEXSIZE" val="20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815.89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D}^{B_1\to B_1'},\Delta \tau'')\]&#10;\end{document}"/>
  <p:tag name="IGUANATEXSIZE" val="20"/>
  <p:tag name="IGUANATEXCURSOR" val="6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332.583"/>
  <p:tag name="LATEXADDIN" val="\documentclass{article}&#10;\usepackage{amsmath,amssymb,amsthm}&#10;\textwidth=5.3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We therefore characterize every quantum device as a tuple:&#10;\end{itemize}&#10;&#10;\end{document}"/>
  <p:tag name="IGUANATEXSIZE" val="20"/>
  <p:tag name="IGUANATEXCURSOR" val="8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200.97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and delivers \textcolor{blue}{outputs} at times $\mbf{t}_1:=\begin{pmatrix}t_1\\t_1'\end{pmatrix}$&#10;\end{document}"/>
  <p:tag name="IGUANATEXSIZE" val="20"/>
  <p:tag name="IGUANATEXCURSOR" val="7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07.911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=\begin{pmatrix}t_0'\\t_0'+\Delta\tau\end{pmatrix}$&#10;\end{document}"/>
  <p:tag name="IGUANATEXSIZE" val="20"/>
  <p:tag name="IGUANATEXCURSOR" val="6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504.31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=\begin{pmatrix}t_0'+\Delta\tau+\Delta \tau'\\t_0'+\Delta\tau+\Delta\tau'+\Delta\tau''\end{pmatrix}$.&#10;\end{document}"/>
  <p:tag name="IGUANATEXSIZE" val="20"/>
  <p:tag name="IGUANATEXCURSOR" val="6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4751.406"/>
  <p:tag name="LATEXADDIN" val="\documentclass{article}&#10;\usepackage{amsmath,amssymb,amsthm}&#10;\textwidth=5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delay time between \textbf{any pair} of input/output subsystems is non-negative and only depends on the internal delay times $(\Delta\tau,\Delta\tau',\Delta\tau'')$.&#10;\end{itemize}&#10;\end{document}"/>
  <p:tag name="IGUANATEXSIZE" val="20"/>
  <p:tag name="IGUANATEXCURSOR" val="8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4121.485"/>
  <p:tag name="LATEXADDIN" val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\textbf{Special case}: $\mc{N}^{A_0B_0\to A_1B_1}$ is $B_0\to A_1$ non-signalling (i.e. semi-causal).&#10;\end{enumerate}&#10;\end{document}"/>
  <p:tag name="IGUANATEXSIZE" val="20"/>
  <p:tag name="IGUANATEXCURSOR" val="6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703.41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mc{N}^{A_0B_0\to A_1B_1}\]&#10;\end{document}"/>
  <p:tag name="IGUANATEXSIZE" val="20"/>
  <p:tag name="IGUANATEXCURSOR" val="66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34.23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'_0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130.48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A_1$&#10;\end{document}"/>
  <p:tag name="IGUANATEXSIZE" val="20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5101.612"/>
  <p:tag name="LATEXADDIN" val="\documentclass{article}&#10;\usepackage{amsmath,amssymb,amsthm}&#10;\textwidth=5.9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e same channel implemented in different ways (with differing input/output delay times) represent two distinct quantum devices: &#10;\end{itemize}&#10;&#10;\end{document}"/>
  <p:tag name="IGUANATEXSIZE" val="20"/>
  <p:tag name="IGUANATEXCURSOR" val="7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34.983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_0$&#10;\end{document}"/>
  <p:tag name="IGUANATEXSIZE" val="20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31.233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B'_1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728.908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E}^{A'_0\to A_0},\Delta \tau)\]&#10;\end{document}"/>
  <p:tag name="IGUANATEXSIZE" val="20"/>
  <p:tag name="IGUANATEXCURSOR" val="6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1055.11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^{A_0B_0\to A_1B_1},\Delta \tau')\]&#10;\end{document}"/>
  <p:tag name="IGUANATEXSIZE" val="20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815.89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D}^{B_1\to B_1'},\Delta \tau'')\]&#10;\end{document}"/>
  <p:tag name="IGUANATEXSIZE" val="20"/>
  <p:tag name="IGUANATEXCURSOR" val="6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339"/>
  <p:tag name="ORIGINALWIDTH" val="455.193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mc{N},\;\Delta \tau)\]&#10;\end{document}"/>
  <p:tag name="IGUANATEXSIZE" val="20"/>
  <p:tag name="IGUANATEXCURSOR" val="6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350.956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&gt;t_1$&#10;\end{document}"/>
  <p:tag name="IGUANATEXSIZE" val="20"/>
  <p:tag name="IGUANATEXCURSOR" val="6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7"/>
  <p:tag name="LAYER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'$&#10;\end{document}"/>
  <p:tag name="IGUANATEXSIZE" val="16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87.739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0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566.929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mc{M}_1^{A_0\to A_1E}\]&#10;\end{document}"/>
  <p:tag name="IGUANATEXSIZE" val="20"/>
  <p:tag name="IGUANATEXCURSOR" val="6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.48779"/>
  <p:tag name="ORIGINALWIDTH" val="83.989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t_1$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687.66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text{id}^{E},\Delta \tau_{\text{mem}})\]&#10;\end{document}"/>
  <p:tag name="IGUANATEXSIZE" val="20"/>
  <p:tag name="IGUANATEXCURSOR" val="6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15850</TotalTime>
  <Words>436</Words>
  <Application>Microsoft Office PowerPoint</Application>
  <PresentationFormat>Widescreen</PresentationFormat>
  <Paragraphs>98</Paragraphs>
  <Slides>33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Bahnschrift</vt:lpstr>
      <vt:lpstr>Calibri</vt:lpstr>
      <vt:lpstr>Calibri Light</vt:lpstr>
      <vt:lpstr>Cambria Math</vt:lpstr>
      <vt:lpstr>Gill Sans MT</vt:lpstr>
      <vt:lpstr>Open Sans</vt:lpstr>
      <vt:lpstr>Office Theme</vt:lpstr>
      <vt:lpstr>Gallery</vt:lpstr>
      <vt:lpstr>Delay Times as Quantum  Resource primitives</vt:lpstr>
      <vt:lpstr>PowerPoint Presentation</vt:lpstr>
      <vt:lpstr>PowerPoint Presentation</vt:lpstr>
      <vt:lpstr>Quantum Devices and Input-to-Output Delay Time</vt:lpstr>
      <vt:lpstr>Input-to-Output Delay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LOCC Devices</vt:lpstr>
      <vt:lpstr>Instantaneous Multiparty Devices</vt:lpstr>
      <vt:lpstr>Instantaneous Multiparty Devices</vt:lpstr>
      <vt:lpstr>LOSR and LOSE Devices</vt:lpstr>
      <vt:lpstr>Instantaneous Multiparty Devices</vt:lpstr>
      <vt:lpstr>LOCC Processing of Devices</vt:lpstr>
      <vt:lpstr>Defining Entanglement with Delay Times</vt:lpstr>
      <vt:lpstr>Defining Bell Nonlocality with Delay Times</vt:lpstr>
      <vt:lpstr>Defining Bell Nonlocality with Delay Times</vt:lpstr>
      <vt:lpstr>PowerPoint Presentation</vt:lpstr>
      <vt:lpstr>Multi-Instrument Devices</vt:lpstr>
      <vt:lpstr>Multi-Instrument Devices</vt:lpstr>
      <vt:lpstr>Multi-Instrument Devices</vt:lpstr>
      <vt:lpstr>Programmable Instrument Devices</vt:lpstr>
      <vt:lpstr>Programmable Instrument Devices (PIDs)</vt:lpstr>
      <vt:lpstr>Incompatible Channel Assemblages</vt:lpstr>
      <vt:lpstr>Processing PIDs</vt:lpstr>
      <vt:lpstr>A Resource Theory of Quantum Memory</vt:lpstr>
      <vt:lpstr>A Resource Theory of Quantum Memory</vt:lpstr>
      <vt:lpstr>A Resource Theory of Quantum Memory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Delay Times and Programmability as Quantum Resource  Primitives</dc:title>
  <dc:creator>Chitambar, Eric</dc:creator>
  <cp:lastModifiedBy>Chitambar, Eric</cp:lastModifiedBy>
  <cp:revision>31</cp:revision>
  <dcterms:created xsi:type="dcterms:W3CDTF">2022-11-23T04:48:13Z</dcterms:created>
  <dcterms:modified xsi:type="dcterms:W3CDTF">2022-12-05T07:33:18Z</dcterms:modified>
</cp:coreProperties>
</file>